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979A"/>
    <a:srgbClr val="186062"/>
    <a:srgbClr val="103F40"/>
    <a:srgbClr val="208082"/>
    <a:srgbClr val="CDF2F3"/>
    <a:srgbClr val="35C7CD"/>
    <a:srgbClr val="2EB9BC"/>
    <a:srgbClr val="AFEAEB"/>
    <a:srgbClr val="B4DEDF"/>
    <a:srgbClr val="1C70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609" autoAdjust="0"/>
  </p:normalViewPr>
  <p:slideViewPr>
    <p:cSldViewPr snapToGrid="0">
      <p:cViewPr varScale="1">
        <p:scale>
          <a:sx n="64" d="100"/>
          <a:sy n="64" d="100"/>
        </p:scale>
        <p:origin x="64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C3798-5C0C-40B9-A090-E348DEC69275}" type="datetimeFigureOut">
              <a:rPr lang="en-US" smtClean="0"/>
              <a:t>12/29/2019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F4D8D-84F4-4814-A844-AB33736BECEB}" type="slidenum">
              <a:rPr lang="en-US" smtClean="0"/>
              <a:t>‹#›</a:t>
            </a:fld>
            <a:endParaRPr lang="en-US"/>
          </a:p>
        </p:txBody>
      </p:sp>
    </p:spTree>
    <p:extLst>
      <p:ext uri="{BB962C8B-B14F-4D97-AF65-F5344CB8AC3E}">
        <p14:creationId xmlns:p14="http://schemas.microsoft.com/office/powerpoint/2010/main" val="1162160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2</a:t>
            </a:fld>
            <a:endParaRPr lang="en-US"/>
          </a:p>
        </p:txBody>
      </p:sp>
    </p:spTree>
    <p:extLst>
      <p:ext uri="{BB962C8B-B14F-4D97-AF65-F5344CB8AC3E}">
        <p14:creationId xmlns:p14="http://schemas.microsoft.com/office/powerpoint/2010/main" val="136491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7</a:t>
            </a:fld>
            <a:endParaRPr lang="en-US"/>
          </a:p>
        </p:txBody>
      </p:sp>
    </p:spTree>
    <p:extLst>
      <p:ext uri="{BB962C8B-B14F-4D97-AF65-F5344CB8AC3E}">
        <p14:creationId xmlns:p14="http://schemas.microsoft.com/office/powerpoint/2010/main" val="45882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8</a:t>
            </a:fld>
            <a:endParaRPr lang="en-US"/>
          </a:p>
        </p:txBody>
      </p:sp>
    </p:spTree>
    <p:extLst>
      <p:ext uri="{BB962C8B-B14F-4D97-AF65-F5344CB8AC3E}">
        <p14:creationId xmlns:p14="http://schemas.microsoft.com/office/powerpoint/2010/main" val="1771505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CF4D8D-84F4-4814-A844-AB33736BECEB}" type="slidenum">
              <a:rPr lang="en-US" smtClean="0"/>
              <a:t>9</a:t>
            </a:fld>
            <a:endParaRPr lang="en-US"/>
          </a:p>
        </p:txBody>
      </p:sp>
    </p:spTree>
    <p:extLst>
      <p:ext uri="{BB962C8B-B14F-4D97-AF65-F5344CB8AC3E}">
        <p14:creationId xmlns:p14="http://schemas.microsoft.com/office/powerpoint/2010/main" val="190747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4561-B17C-414B-87A0-30A5C2F16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6F351F-EF4E-4925-A30C-0C9833D191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6D60693-281A-4A32-A56D-FB7B5872636B}"/>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4CC705F5-44F6-4F6B-BB6E-0B2F75726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5DADA-9464-41EC-BA1B-B2EE7703287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222743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8FD0A-2D1C-4DE0-AD2A-B574402D80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C5B05-B9F3-41D2-B809-F815A09F1D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F2A06-9820-4DFB-9828-A99612C84212}"/>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E44DC121-EAA5-4891-AA64-77C0F48F8E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52FFB-2E1D-47EA-9188-5EEC0FF89CDE}"/>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387402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96340-6A1A-437A-8F64-C9636A600D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42073B-418C-4CFB-AD36-CAED9253D5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6A3FD-B552-40B7-8DA8-9F28C409E284}"/>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86A94C6C-DA71-4637-B1F3-1878B5D61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5BB56-23F3-4881-8721-A562C58A523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423737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66A3C-210F-4D6D-8051-4588895E02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2CDA0D-4AEC-4EE9-AEB8-A9B32DCCB8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985EC-2EEA-4692-8272-7B2117F9C463}"/>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047281B3-5335-493B-B571-2BF78B2A2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1E310C-C53A-4CD1-85F5-540FD8752877}"/>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717258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C51C-523E-45DB-8AF1-E50D9890D0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732F66-F3C6-4722-8639-CE8C694943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BBFFC6-449D-40B9-A7C2-5E9816DD727E}"/>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E09185E5-D312-419C-ABDA-A3803D2677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BFEC2A-7110-4FEC-90BF-D5A870D531B9}"/>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352515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3F53-B64C-4991-B57F-E2509C152A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E9DE3C-63BE-43C1-9E58-138B244499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694E49-65BE-4EB7-8DB9-D87831FA65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BFD619-1DEB-4A0E-BC13-637663D9A8F1}"/>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3D71DCF5-8EF2-4C3F-88D3-2863FB7F0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970C-805F-4E32-8CA4-2A7BB537333E}"/>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382565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14DEF-E140-436B-B80F-B5BB44BCE5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EFE3F1-65BF-42C8-A639-56B895B378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1E8BB-2787-49E5-B46A-CA08C501FB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2DAE9-6DB9-43C2-909C-50B80B266A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93FCA6-C05D-4826-BCE1-C8AC1B6E48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DAD1AF-E6EB-4C16-8D6B-326FE7CF3530}"/>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8" name="Footer Placeholder 7">
            <a:extLst>
              <a:ext uri="{FF2B5EF4-FFF2-40B4-BE49-F238E27FC236}">
                <a16:creationId xmlns:a16="http://schemas.microsoft.com/office/drawing/2014/main" id="{A2EC4F35-7EC1-4B26-89ED-06292F3666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0F29F4-8278-4976-8346-AE347130B056}"/>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373456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8F621-292F-4C3F-A977-0BB9411C1A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368BA2-73F7-4999-804C-32201E700F7B}"/>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4" name="Footer Placeholder 3">
            <a:extLst>
              <a:ext uri="{FF2B5EF4-FFF2-40B4-BE49-F238E27FC236}">
                <a16:creationId xmlns:a16="http://schemas.microsoft.com/office/drawing/2014/main" id="{A2FA3E31-6072-4137-AFFB-1BD576B8A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94F7B2-45A9-4519-A4E0-EEE87A86F5BA}"/>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17370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963F06-1F7F-41E2-AE5C-7571DAD95F65}"/>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3" name="Footer Placeholder 2">
            <a:extLst>
              <a:ext uri="{FF2B5EF4-FFF2-40B4-BE49-F238E27FC236}">
                <a16:creationId xmlns:a16="http://schemas.microsoft.com/office/drawing/2014/main" id="{C7E73EA4-E088-4C6A-9A65-CE74CFFE49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61E276-BC22-457A-A4B2-B6A6DC391012}"/>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4030874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5AC71-8A0D-4424-95BB-854DA23DAE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391292-9121-4022-8078-8506D27DD1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0160C6-9804-4A80-8DAF-F38E8D553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D3BF93-C45B-4B33-B717-6588D747BB9A}"/>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E7E2866C-90ED-429F-A501-F56E1CBCC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2671AF-5F3C-43D7-AC6F-8AEA705FB4EB}"/>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1267579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5DE8-110E-4217-996C-F9BF0A3C1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A50F4C-4B28-4AF0-89A9-AE1618B08B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C0A0A8-7F15-494B-978A-CD92F6F27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F0D456-B217-4F41-913F-CE37E3E831E7}"/>
              </a:ext>
            </a:extLst>
          </p:cNvPr>
          <p:cNvSpPr>
            <a:spLocks noGrp="1"/>
          </p:cNvSpPr>
          <p:nvPr>
            <p:ph type="dt" sz="half" idx="10"/>
          </p:nvPr>
        </p:nvSpPr>
        <p:spPr/>
        <p:txBody>
          <a:bodyPr/>
          <a:lstStyle/>
          <a:p>
            <a:fld id="{D8FC1C41-08B1-4E89-AD40-4162935FB4F8}" type="datetimeFigureOut">
              <a:rPr lang="en-US" smtClean="0"/>
              <a:t>12/29/2019</a:t>
            </a:fld>
            <a:endParaRPr lang="en-US"/>
          </a:p>
        </p:txBody>
      </p:sp>
      <p:sp>
        <p:nvSpPr>
          <p:cNvPr id="6" name="Footer Placeholder 5">
            <a:extLst>
              <a:ext uri="{FF2B5EF4-FFF2-40B4-BE49-F238E27FC236}">
                <a16:creationId xmlns:a16="http://schemas.microsoft.com/office/drawing/2014/main" id="{2DBC77AC-AFDD-4733-869E-2136754F8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881EF-265D-4EF8-AC72-B7E08E988521}"/>
              </a:ext>
            </a:extLst>
          </p:cNvPr>
          <p:cNvSpPr>
            <a:spLocks noGrp="1"/>
          </p:cNvSpPr>
          <p:nvPr>
            <p:ph type="sldNum" sz="quarter" idx="12"/>
          </p:nvPr>
        </p:nvSpPr>
        <p:spPr/>
        <p:txBody>
          <a:bodyPr/>
          <a:lstStyle/>
          <a:p>
            <a:fld id="{A9C9F87E-F525-4411-B276-D93DE48F569C}" type="slidenum">
              <a:rPr lang="en-US" smtClean="0"/>
              <a:t>‹#›</a:t>
            </a:fld>
            <a:endParaRPr lang="en-US"/>
          </a:p>
        </p:txBody>
      </p:sp>
    </p:spTree>
    <p:extLst>
      <p:ext uri="{BB962C8B-B14F-4D97-AF65-F5344CB8AC3E}">
        <p14:creationId xmlns:p14="http://schemas.microsoft.com/office/powerpoint/2010/main" val="288458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FE7CF5-182B-4846-AD10-38D69758D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CE8186-9AEA-4E4D-AB74-D660F7FECE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0411C-FD77-4417-AC64-21F1B976E7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C1C41-08B1-4E89-AD40-4162935FB4F8}" type="datetimeFigureOut">
              <a:rPr lang="en-US" smtClean="0"/>
              <a:t>12/29/2019</a:t>
            </a:fld>
            <a:endParaRPr lang="en-US"/>
          </a:p>
        </p:txBody>
      </p:sp>
      <p:sp>
        <p:nvSpPr>
          <p:cNvPr id="5" name="Footer Placeholder 4">
            <a:extLst>
              <a:ext uri="{FF2B5EF4-FFF2-40B4-BE49-F238E27FC236}">
                <a16:creationId xmlns:a16="http://schemas.microsoft.com/office/drawing/2014/main" id="{140D5289-30F6-4238-A7BD-5307A8B07F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1AD8CB-7978-4CB4-8135-BBBEDE5CD4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C9F87E-F525-4411-B276-D93DE48F569C}" type="slidenum">
              <a:rPr lang="en-US" smtClean="0"/>
              <a:t>‹#›</a:t>
            </a:fld>
            <a:endParaRPr lang="en-US"/>
          </a:p>
        </p:txBody>
      </p:sp>
    </p:spTree>
    <p:extLst>
      <p:ext uri="{BB962C8B-B14F-4D97-AF65-F5344CB8AC3E}">
        <p14:creationId xmlns:p14="http://schemas.microsoft.com/office/powerpoint/2010/main" val="4241279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water&#10;&#10;Description automatically generated">
            <a:extLst>
              <a:ext uri="{FF2B5EF4-FFF2-40B4-BE49-F238E27FC236}">
                <a16:creationId xmlns:a16="http://schemas.microsoft.com/office/drawing/2014/main" id="{81871AE9-A529-4290-A2CF-09F828467E26}"/>
              </a:ext>
            </a:extLst>
          </p:cNvPr>
          <p:cNvPicPr>
            <a:picLocks noChangeAspect="1"/>
          </p:cNvPicPr>
          <p:nvPr/>
        </p:nvPicPr>
        <p:blipFill rotWithShape="1">
          <a:blip r:embed="rId2">
            <a:extLst>
              <a:ext uri="{28A0092B-C50C-407E-A947-70E740481C1C}">
                <a14:useLocalDpi xmlns:a14="http://schemas.microsoft.com/office/drawing/2010/main" val="0"/>
              </a:ext>
            </a:extLst>
          </a:blip>
          <a:srcRect t="7087" b="22894"/>
          <a:stretch/>
        </p:blipFill>
        <p:spPr>
          <a:xfrm>
            <a:off x="20" y="206071"/>
            <a:ext cx="12191980" cy="4801868"/>
          </a:xfrm>
          <a:prstGeom prst="rect">
            <a:avLst/>
          </a:prstGeom>
          <a:solidFill>
            <a:srgbClr val="35C8CD"/>
          </a:solidFill>
        </p:spPr>
      </p:pic>
      <p:pic>
        <p:nvPicPr>
          <p:cNvPr id="43" name="Picture 42">
            <a:extLst>
              <a:ext uri="{FF2B5EF4-FFF2-40B4-BE49-F238E27FC236}">
                <a16:creationId xmlns:a16="http://schemas.microsoft.com/office/drawing/2014/main" id="{D266A5D8-E184-4E8F-9001-D6F41E3974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20008" r="8214" b="59122"/>
          <a:stretch/>
        </p:blipFill>
        <p:spPr>
          <a:xfrm flipV="1">
            <a:off x="0" y="0"/>
            <a:ext cx="12191999" cy="1713062"/>
          </a:xfrm>
          <a:custGeom>
            <a:avLst/>
            <a:gdLst>
              <a:gd name="connsiteX0" fmla="*/ 0 w 12191999"/>
              <a:gd name="connsiteY0" fmla="*/ 1713062 h 1713062"/>
              <a:gd name="connsiteX1" fmla="*/ 12191999 w 12191999"/>
              <a:gd name="connsiteY1" fmla="*/ 1713062 h 1713062"/>
              <a:gd name="connsiteX2" fmla="*/ 12191999 w 12191999"/>
              <a:gd name="connsiteY2" fmla="*/ 0 h 1713062"/>
              <a:gd name="connsiteX3" fmla="*/ 0 w 12191999"/>
              <a:gd name="connsiteY3" fmla="*/ 0 h 1713062"/>
            </a:gdLst>
            <a:ahLst/>
            <a:cxnLst>
              <a:cxn ang="0">
                <a:pos x="connsiteX0" y="connsiteY0"/>
              </a:cxn>
              <a:cxn ang="0">
                <a:pos x="connsiteX1" y="connsiteY1"/>
              </a:cxn>
              <a:cxn ang="0">
                <a:pos x="connsiteX2" y="connsiteY2"/>
              </a:cxn>
              <a:cxn ang="0">
                <a:pos x="connsiteX3" y="connsiteY3"/>
              </a:cxn>
            </a:cxnLst>
            <a:rect l="l" t="t" r="r" b="b"/>
            <a:pathLst>
              <a:path w="12191999" h="1713062">
                <a:moveTo>
                  <a:pt x="0" y="1713062"/>
                </a:moveTo>
                <a:lnTo>
                  <a:pt x="12191999" y="1713062"/>
                </a:lnTo>
                <a:lnTo>
                  <a:pt x="12191999" y="0"/>
                </a:lnTo>
                <a:lnTo>
                  <a:pt x="0" y="0"/>
                </a:lnTo>
                <a:close/>
              </a:path>
            </a:pathLst>
          </a:custGeom>
        </p:spPr>
      </p:pic>
      <p:pic>
        <p:nvPicPr>
          <p:cNvPr id="45" name="Picture 44">
            <a:extLst>
              <a:ext uri="{FF2B5EF4-FFF2-40B4-BE49-F238E27FC236}">
                <a16:creationId xmlns:a16="http://schemas.microsoft.com/office/drawing/2014/main" id="{4EB1D02B-BBFA-4A97-A021-7816ECC3490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8235" t="-1" r="8214" b="80325"/>
          <a:stretch/>
        </p:blipFill>
        <p:spPr>
          <a:xfrm flipV="1">
            <a:off x="3048" y="3840845"/>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47" name="Rectangle 46">
            <a:extLst>
              <a:ext uri="{FF2B5EF4-FFF2-40B4-BE49-F238E27FC236}">
                <a16:creationId xmlns:a16="http://schemas.microsoft.com/office/drawing/2014/main" id="{BDD7BED2-CC5E-4866-AC0C-DCF928AF8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5390368"/>
            <a:ext cx="12188952" cy="14676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TextBox 5">
            <a:extLst>
              <a:ext uri="{FF2B5EF4-FFF2-40B4-BE49-F238E27FC236}">
                <a16:creationId xmlns:a16="http://schemas.microsoft.com/office/drawing/2014/main" id="{AAA10211-C012-4FC3-A5E2-8EBAB6B3BAE1}"/>
              </a:ext>
            </a:extLst>
          </p:cNvPr>
          <p:cNvSpPr txBox="1"/>
          <p:nvPr/>
        </p:nvSpPr>
        <p:spPr>
          <a:xfrm>
            <a:off x="804484" y="5566756"/>
            <a:ext cx="10592174" cy="65694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a:solidFill>
                  <a:srgbClr val="26979A"/>
                </a:solidFill>
                <a:latin typeface="Corbel" panose="020B0503020204020204" pitchFamily="34" charset="0"/>
                <a:ea typeface="+mj-ea"/>
                <a:cs typeface="+mj-cs"/>
              </a:rPr>
              <a:t>Aplikimi i algoritmit ne video lojen 2</a:t>
            </a:r>
          </a:p>
        </p:txBody>
      </p:sp>
    </p:spTree>
    <p:extLst>
      <p:ext uri="{BB962C8B-B14F-4D97-AF65-F5344CB8AC3E}">
        <p14:creationId xmlns:p14="http://schemas.microsoft.com/office/powerpoint/2010/main" val="1328562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Elbow Connector 51">
            <a:extLst>
              <a:ext uri="{FF2B5EF4-FFF2-40B4-BE49-F238E27FC236}">
                <a16:creationId xmlns:a16="http://schemas.microsoft.com/office/drawing/2014/main" id="{6BFE4F54-8AFB-404E-BF99-5C51452DEB84}"/>
              </a:ext>
            </a:extLst>
          </p:cNvPr>
          <p:cNvCxnSpPr>
            <a:cxnSpLocks/>
            <a:stCxn id="98" idx="3"/>
          </p:cNvCxnSpPr>
          <p:nvPr/>
        </p:nvCxnSpPr>
        <p:spPr>
          <a:xfrm>
            <a:off x="2438399" y="1864631"/>
            <a:ext cx="2770445" cy="1188720"/>
          </a:xfrm>
          <a:prstGeom prst="bentConnector3">
            <a:avLst>
              <a:gd name="adj1" fmla="val 50000"/>
            </a:avLst>
          </a:prstGeom>
          <a:ln>
            <a:solidFill>
              <a:srgbClr val="26979A"/>
            </a:solidFill>
          </a:ln>
        </p:spPr>
        <p:style>
          <a:lnRef idx="1">
            <a:schemeClr val="accent1"/>
          </a:lnRef>
          <a:fillRef idx="0">
            <a:schemeClr val="accent1"/>
          </a:fillRef>
          <a:effectRef idx="0">
            <a:schemeClr val="accent1"/>
          </a:effectRef>
          <a:fontRef idx="minor">
            <a:schemeClr val="tx1"/>
          </a:fontRef>
        </p:style>
      </p:cxnSp>
      <p:cxnSp>
        <p:nvCxnSpPr>
          <p:cNvPr id="19" name="Elbow Connector 124">
            <a:extLst>
              <a:ext uri="{FF2B5EF4-FFF2-40B4-BE49-F238E27FC236}">
                <a16:creationId xmlns:a16="http://schemas.microsoft.com/office/drawing/2014/main" id="{BB92F3F0-B7B1-44E8-8ACB-E1D43F421539}"/>
              </a:ext>
            </a:extLst>
          </p:cNvPr>
          <p:cNvCxnSpPr>
            <a:cxnSpLocks/>
            <a:stCxn id="100" idx="1"/>
          </p:cNvCxnSpPr>
          <p:nvPr/>
        </p:nvCxnSpPr>
        <p:spPr>
          <a:xfrm rot="10800000" flipV="1">
            <a:off x="7085086" y="1782225"/>
            <a:ext cx="3126243" cy="1175244"/>
          </a:xfrm>
          <a:prstGeom prst="bentConnector3">
            <a:avLst>
              <a:gd name="adj1" fmla="val 50000"/>
            </a:avLst>
          </a:prstGeom>
          <a:ln>
            <a:solidFill>
              <a:srgbClr val="26979A"/>
            </a:solidFill>
          </a:ln>
        </p:spPr>
        <p:style>
          <a:lnRef idx="1">
            <a:schemeClr val="accent1"/>
          </a:lnRef>
          <a:fillRef idx="0">
            <a:schemeClr val="accent1"/>
          </a:fillRef>
          <a:effectRef idx="0">
            <a:schemeClr val="accent1"/>
          </a:effectRef>
          <a:fontRef idx="minor">
            <a:schemeClr val="tx1"/>
          </a:fontRef>
        </p:style>
      </p:cxnSp>
      <p:cxnSp>
        <p:nvCxnSpPr>
          <p:cNvPr id="20" name="Elbow Connector 126">
            <a:extLst>
              <a:ext uri="{FF2B5EF4-FFF2-40B4-BE49-F238E27FC236}">
                <a16:creationId xmlns:a16="http://schemas.microsoft.com/office/drawing/2014/main" id="{53E8A0FF-7960-4737-B598-669F4A977EF9}"/>
              </a:ext>
            </a:extLst>
          </p:cNvPr>
          <p:cNvCxnSpPr>
            <a:cxnSpLocks/>
          </p:cNvCxnSpPr>
          <p:nvPr/>
        </p:nvCxnSpPr>
        <p:spPr>
          <a:xfrm rot="10800000">
            <a:off x="7085065" y="4319278"/>
            <a:ext cx="3126262" cy="1188720"/>
          </a:xfrm>
          <a:prstGeom prst="bentConnector3">
            <a:avLst>
              <a:gd name="adj1" fmla="val 50000"/>
            </a:avLst>
          </a:prstGeom>
          <a:ln>
            <a:solidFill>
              <a:srgbClr val="26979A"/>
            </a:solidFill>
          </a:ln>
        </p:spPr>
        <p:style>
          <a:lnRef idx="1">
            <a:schemeClr val="accent1"/>
          </a:lnRef>
          <a:fillRef idx="0">
            <a:schemeClr val="accent1"/>
          </a:fillRef>
          <a:effectRef idx="0">
            <a:schemeClr val="accent1"/>
          </a:effectRef>
          <a:fontRef idx="minor">
            <a:schemeClr val="tx1"/>
          </a:fontRef>
        </p:style>
      </p:cxnSp>
      <p:cxnSp>
        <p:nvCxnSpPr>
          <p:cNvPr id="71" name="Elbow Connector 244">
            <a:extLst>
              <a:ext uri="{FF2B5EF4-FFF2-40B4-BE49-F238E27FC236}">
                <a16:creationId xmlns:a16="http://schemas.microsoft.com/office/drawing/2014/main" id="{1AD80EA3-6770-4BEE-A20F-55D0145759E3}"/>
              </a:ext>
            </a:extLst>
          </p:cNvPr>
          <p:cNvCxnSpPr>
            <a:cxnSpLocks/>
          </p:cNvCxnSpPr>
          <p:nvPr/>
        </p:nvCxnSpPr>
        <p:spPr>
          <a:xfrm flipV="1">
            <a:off x="2037653" y="4319279"/>
            <a:ext cx="3127248" cy="1188720"/>
          </a:xfrm>
          <a:prstGeom prst="bentConnector3">
            <a:avLst>
              <a:gd name="adj1" fmla="val 50000"/>
            </a:avLst>
          </a:prstGeom>
          <a:ln>
            <a:solidFill>
              <a:srgbClr val="26979A"/>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9E59A30D-30A3-4079-848C-30C368747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2322" y="1088484"/>
            <a:ext cx="2768021" cy="5450331"/>
          </a:xfrm>
          <a:prstGeom prst="rect">
            <a:avLst/>
          </a:prstGeom>
        </p:spPr>
      </p:pic>
      <p:grpSp>
        <p:nvGrpSpPr>
          <p:cNvPr id="78" name="Group 77">
            <a:extLst>
              <a:ext uri="{FF2B5EF4-FFF2-40B4-BE49-F238E27FC236}">
                <a16:creationId xmlns:a16="http://schemas.microsoft.com/office/drawing/2014/main" id="{F6FDDC94-15E3-4BCA-AAC0-6B03F42585D5}"/>
              </a:ext>
            </a:extLst>
          </p:cNvPr>
          <p:cNvGrpSpPr/>
          <p:nvPr/>
        </p:nvGrpSpPr>
        <p:grpSpPr>
          <a:xfrm>
            <a:off x="5937138" y="3146552"/>
            <a:ext cx="346075" cy="346075"/>
            <a:chOff x="1235075" y="2157413"/>
            <a:chExt cx="346075" cy="346075"/>
          </a:xfrm>
        </p:grpSpPr>
        <p:sp>
          <p:nvSpPr>
            <p:cNvPr id="79" name="Freeform 601">
              <a:extLst>
                <a:ext uri="{FF2B5EF4-FFF2-40B4-BE49-F238E27FC236}">
                  <a16:creationId xmlns:a16="http://schemas.microsoft.com/office/drawing/2014/main" id="{50F9695C-A683-476C-8F91-852F94958361}"/>
                </a:ext>
              </a:extLst>
            </p:cNvPr>
            <p:cNvSpPr>
              <a:spLocks/>
            </p:cNvSpPr>
            <p:nvPr/>
          </p:nvSpPr>
          <p:spPr bwMode="auto">
            <a:xfrm>
              <a:off x="1235075" y="224790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0" name="Freeform 602">
              <a:extLst>
                <a:ext uri="{FF2B5EF4-FFF2-40B4-BE49-F238E27FC236}">
                  <a16:creationId xmlns:a16="http://schemas.microsoft.com/office/drawing/2014/main" id="{9C0DDD99-AAB8-4B16-8A3D-0E6A5A312726}"/>
                </a:ext>
              </a:extLst>
            </p:cNvPr>
            <p:cNvSpPr>
              <a:spLocks/>
            </p:cNvSpPr>
            <p:nvPr/>
          </p:nvSpPr>
          <p:spPr bwMode="auto">
            <a:xfrm>
              <a:off x="1303337" y="224790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1" name="Oval 603">
              <a:extLst>
                <a:ext uri="{FF2B5EF4-FFF2-40B4-BE49-F238E27FC236}">
                  <a16:creationId xmlns:a16="http://schemas.microsoft.com/office/drawing/2014/main" id="{7B03E5C2-19BE-4134-8240-2E1508610B3A}"/>
                </a:ext>
              </a:extLst>
            </p:cNvPr>
            <p:cNvSpPr>
              <a:spLocks noChangeArrowheads="1"/>
            </p:cNvSpPr>
            <p:nvPr/>
          </p:nvSpPr>
          <p:spPr bwMode="auto">
            <a:xfrm>
              <a:off x="1265237" y="2157413"/>
              <a:ext cx="90487" cy="98425"/>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2" name="Freeform 604">
              <a:extLst>
                <a:ext uri="{FF2B5EF4-FFF2-40B4-BE49-F238E27FC236}">
                  <a16:creationId xmlns:a16="http://schemas.microsoft.com/office/drawing/2014/main" id="{877B2491-F208-4337-88D8-31D4E68688C3}"/>
                </a:ext>
              </a:extLst>
            </p:cNvPr>
            <p:cNvSpPr>
              <a:spLocks/>
            </p:cNvSpPr>
            <p:nvPr/>
          </p:nvSpPr>
          <p:spPr bwMode="auto">
            <a:xfrm>
              <a:off x="1265237" y="2192338"/>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3" name="Freeform 605">
              <a:extLst>
                <a:ext uri="{FF2B5EF4-FFF2-40B4-BE49-F238E27FC236}">
                  <a16:creationId xmlns:a16="http://schemas.microsoft.com/office/drawing/2014/main" id="{9606D194-FDB7-4D79-B49A-7EBC96F963B4}"/>
                </a:ext>
              </a:extLst>
            </p:cNvPr>
            <p:cNvSpPr>
              <a:spLocks/>
            </p:cNvSpPr>
            <p:nvPr/>
          </p:nvSpPr>
          <p:spPr bwMode="auto">
            <a:xfrm>
              <a:off x="1430337" y="224790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4" name="Freeform 606">
              <a:extLst>
                <a:ext uri="{FF2B5EF4-FFF2-40B4-BE49-F238E27FC236}">
                  <a16:creationId xmlns:a16="http://schemas.microsoft.com/office/drawing/2014/main" id="{AB707FB3-E6E3-4378-82A5-03C32245F38F}"/>
                </a:ext>
              </a:extLst>
            </p:cNvPr>
            <p:cNvSpPr>
              <a:spLocks/>
            </p:cNvSpPr>
            <p:nvPr/>
          </p:nvSpPr>
          <p:spPr bwMode="auto">
            <a:xfrm>
              <a:off x="1498600" y="224790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5" name="Oval 607">
              <a:extLst>
                <a:ext uri="{FF2B5EF4-FFF2-40B4-BE49-F238E27FC236}">
                  <a16:creationId xmlns:a16="http://schemas.microsoft.com/office/drawing/2014/main" id="{203AF00D-AAC8-40CA-BCC5-5001F910A953}"/>
                </a:ext>
              </a:extLst>
            </p:cNvPr>
            <p:cNvSpPr>
              <a:spLocks noChangeArrowheads="1"/>
            </p:cNvSpPr>
            <p:nvPr/>
          </p:nvSpPr>
          <p:spPr bwMode="auto">
            <a:xfrm>
              <a:off x="1460500" y="2157413"/>
              <a:ext cx="90487" cy="98425"/>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6" name="Freeform 608">
              <a:extLst>
                <a:ext uri="{FF2B5EF4-FFF2-40B4-BE49-F238E27FC236}">
                  <a16:creationId xmlns:a16="http://schemas.microsoft.com/office/drawing/2014/main" id="{FF778780-921A-4A58-8CE9-5B8498223551}"/>
                </a:ext>
              </a:extLst>
            </p:cNvPr>
            <p:cNvSpPr>
              <a:spLocks/>
            </p:cNvSpPr>
            <p:nvPr/>
          </p:nvSpPr>
          <p:spPr bwMode="auto">
            <a:xfrm>
              <a:off x="1460500" y="2192338"/>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7" name="Freeform 609">
              <a:extLst>
                <a:ext uri="{FF2B5EF4-FFF2-40B4-BE49-F238E27FC236}">
                  <a16:creationId xmlns:a16="http://schemas.microsoft.com/office/drawing/2014/main" id="{A00AE261-24D9-422B-9443-04E478D51895}"/>
                </a:ext>
              </a:extLst>
            </p:cNvPr>
            <p:cNvSpPr>
              <a:spLocks/>
            </p:cNvSpPr>
            <p:nvPr/>
          </p:nvSpPr>
          <p:spPr bwMode="auto">
            <a:xfrm>
              <a:off x="1333500" y="2443163"/>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8" name="Freeform 610">
              <a:extLst>
                <a:ext uri="{FF2B5EF4-FFF2-40B4-BE49-F238E27FC236}">
                  <a16:creationId xmlns:a16="http://schemas.microsoft.com/office/drawing/2014/main" id="{A4D97465-8E06-44C1-BBCE-51BA7F5D2F1D}"/>
                </a:ext>
              </a:extLst>
            </p:cNvPr>
            <p:cNvSpPr>
              <a:spLocks/>
            </p:cNvSpPr>
            <p:nvPr/>
          </p:nvSpPr>
          <p:spPr bwMode="auto">
            <a:xfrm>
              <a:off x="1400175" y="2443163"/>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89" name="Oval 611">
              <a:extLst>
                <a:ext uri="{FF2B5EF4-FFF2-40B4-BE49-F238E27FC236}">
                  <a16:creationId xmlns:a16="http://schemas.microsoft.com/office/drawing/2014/main" id="{5B7CD731-7F01-481C-8AFC-3AB4D941FDAA}"/>
                </a:ext>
              </a:extLst>
            </p:cNvPr>
            <p:cNvSpPr>
              <a:spLocks noChangeArrowheads="1"/>
            </p:cNvSpPr>
            <p:nvPr/>
          </p:nvSpPr>
          <p:spPr bwMode="auto">
            <a:xfrm>
              <a:off x="1362075" y="2354263"/>
              <a:ext cx="90487" cy="96838"/>
            </a:xfrm>
            <a:prstGeom prst="ellipse">
              <a:avLst/>
            </a:pr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0" name="Freeform 612">
              <a:extLst>
                <a:ext uri="{FF2B5EF4-FFF2-40B4-BE49-F238E27FC236}">
                  <a16:creationId xmlns:a16="http://schemas.microsoft.com/office/drawing/2014/main" id="{26541E9E-EDDE-4283-BB37-8A9B77218BFB}"/>
                </a:ext>
              </a:extLst>
            </p:cNvPr>
            <p:cNvSpPr>
              <a:spLocks/>
            </p:cNvSpPr>
            <p:nvPr/>
          </p:nvSpPr>
          <p:spPr bwMode="auto">
            <a:xfrm>
              <a:off x="1362075" y="2387601"/>
              <a:ext cx="90487"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9525"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1" name="Line 613">
              <a:extLst>
                <a:ext uri="{FF2B5EF4-FFF2-40B4-BE49-F238E27FC236}">
                  <a16:creationId xmlns:a16="http://schemas.microsoft.com/office/drawing/2014/main" id="{4D9B3B65-DDCC-409F-B282-8E56C412356B}"/>
                </a:ext>
              </a:extLst>
            </p:cNvPr>
            <p:cNvSpPr>
              <a:spLocks noChangeShapeType="1"/>
            </p:cNvSpPr>
            <p:nvPr/>
          </p:nvSpPr>
          <p:spPr bwMode="auto">
            <a:xfrm>
              <a:off x="1287462" y="2338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92" name="Line 614">
              <a:extLst>
                <a:ext uri="{FF2B5EF4-FFF2-40B4-BE49-F238E27FC236}">
                  <a16:creationId xmlns:a16="http://schemas.microsoft.com/office/drawing/2014/main" id="{77661F73-289C-422F-99A6-81F231EAF034}"/>
                </a:ext>
              </a:extLst>
            </p:cNvPr>
            <p:cNvSpPr>
              <a:spLocks noChangeShapeType="1"/>
            </p:cNvSpPr>
            <p:nvPr/>
          </p:nvSpPr>
          <p:spPr bwMode="auto">
            <a:xfrm flipH="1">
              <a:off x="1490662" y="2338388"/>
              <a:ext cx="38100" cy="38100"/>
            </a:xfrm>
            <a:prstGeom prst="line">
              <a:avLst/>
            </a:prstGeom>
            <a:noFill/>
            <a:ln w="952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pic>
        <p:nvPicPr>
          <p:cNvPr id="98" name="Picture 97">
            <a:extLst>
              <a:ext uri="{FF2B5EF4-FFF2-40B4-BE49-F238E27FC236}">
                <a16:creationId xmlns:a16="http://schemas.microsoft.com/office/drawing/2014/main" id="{8040CEB5-B69C-454E-BCE4-51F989D7FB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1832" y="401735"/>
            <a:ext cx="1756567" cy="2925792"/>
          </a:xfrm>
          <a:prstGeom prst="rect">
            <a:avLst/>
          </a:prstGeom>
        </p:spPr>
      </p:pic>
      <p:pic>
        <p:nvPicPr>
          <p:cNvPr id="99" name="Picture 98">
            <a:extLst>
              <a:ext uri="{FF2B5EF4-FFF2-40B4-BE49-F238E27FC236}">
                <a16:creationId xmlns:a16="http://schemas.microsoft.com/office/drawing/2014/main" id="{23FCAC20-75FE-45F3-88B3-15AE785DB8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728" y="3851549"/>
            <a:ext cx="1784173" cy="2925792"/>
          </a:xfrm>
          <a:prstGeom prst="rect">
            <a:avLst/>
          </a:prstGeom>
        </p:spPr>
      </p:pic>
      <p:pic>
        <p:nvPicPr>
          <p:cNvPr id="100" name="Picture 99">
            <a:extLst>
              <a:ext uri="{FF2B5EF4-FFF2-40B4-BE49-F238E27FC236}">
                <a16:creationId xmlns:a16="http://schemas.microsoft.com/office/drawing/2014/main" id="{3E3364D9-EBFA-431B-8FF8-D527405D71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1328" y="319185"/>
            <a:ext cx="1768637" cy="2926080"/>
          </a:xfrm>
          <a:prstGeom prst="rect">
            <a:avLst/>
          </a:prstGeom>
        </p:spPr>
      </p:pic>
      <p:pic>
        <p:nvPicPr>
          <p:cNvPr id="101" name="Picture 100">
            <a:extLst>
              <a:ext uri="{FF2B5EF4-FFF2-40B4-BE49-F238E27FC236}">
                <a16:creationId xmlns:a16="http://schemas.microsoft.com/office/drawing/2014/main" id="{4C14769F-BD39-494E-86B2-1148F4AA9C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11327" y="3851549"/>
            <a:ext cx="1768637" cy="2926080"/>
          </a:xfrm>
          <a:prstGeom prst="rect">
            <a:avLst/>
          </a:prstGeom>
        </p:spPr>
      </p:pic>
      <p:pic>
        <p:nvPicPr>
          <p:cNvPr id="107" name="Picture 106">
            <a:extLst>
              <a:ext uri="{FF2B5EF4-FFF2-40B4-BE49-F238E27FC236}">
                <a16:creationId xmlns:a16="http://schemas.microsoft.com/office/drawing/2014/main" id="{CA7D35D4-CD8D-48FD-8D20-ABE9D2FB6F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477" y="1720977"/>
            <a:ext cx="2512237" cy="4186337"/>
          </a:xfrm>
          <a:prstGeom prst="rect">
            <a:avLst/>
          </a:prstGeom>
        </p:spPr>
      </p:pic>
      <p:pic>
        <p:nvPicPr>
          <p:cNvPr id="109" name="Picture 108">
            <a:extLst>
              <a:ext uri="{FF2B5EF4-FFF2-40B4-BE49-F238E27FC236}">
                <a16:creationId xmlns:a16="http://schemas.microsoft.com/office/drawing/2014/main" id="{450934E3-E77A-43CA-AFDA-F037A9C9F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316" y="736121"/>
            <a:ext cx="1584996" cy="2270186"/>
          </a:xfrm>
          <a:prstGeom prst="rect">
            <a:avLst/>
          </a:prstGeom>
        </p:spPr>
      </p:pic>
      <p:pic>
        <p:nvPicPr>
          <p:cNvPr id="112" name="Picture 111">
            <a:extLst>
              <a:ext uri="{FF2B5EF4-FFF2-40B4-BE49-F238E27FC236}">
                <a16:creationId xmlns:a16="http://schemas.microsoft.com/office/drawing/2014/main" id="{CD7803E2-515F-448E-982A-72CF92AC91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555" y="4186687"/>
            <a:ext cx="1624517" cy="2269578"/>
          </a:xfrm>
          <a:prstGeom prst="rect">
            <a:avLst/>
          </a:prstGeom>
        </p:spPr>
      </p:pic>
      <p:pic>
        <p:nvPicPr>
          <p:cNvPr id="114" name="Picture 113">
            <a:extLst>
              <a:ext uri="{FF2B5EF4-FFF2-40B4-BE49-F238E27FC236}">
                <a16:creationId xmlns:a16="http://schemas.microsoft.com/office/drawing/2014/main" id="{A6996521-D9F0-44D1-9E8A-C521D0A9C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1314" y="642547"/>
            <a:ext cx="1600200" cy="2259980"/>
          </a:xfrm>
          <a:prstGeom prst="rect">
            <a:avLst/>
          </a:prstGeom>
        </p:spPr>
      </p:pic>
      <p:pic>
        <p:nvPicPr>
          <p:cNvPr id="125" name="Picture 124">
            <a:extLst>
              <a:ext uri="{FF2B5EF4-FFF2-40B4-BE49-F238E27FC236}">
                <a16:creationId xmlns:a16="http://schemas.microsoft.com/office/drawing/2014/main" id="{5FA7E61B-6552-4AAF-8443-60D80A1A20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91314" y="4186686"/>
            <a:ext cx="1600200" cy="2269579"/>
          </a:xfrm>
          <a:prstGeom prst="rect">
            <a:avLst/>
          </a:prstGeom>
        </p:spPr>
      </p:pic>
    </p:spTree>
    <p:extLst>
      <p:ext uri="{BB962C8B-B14F-4D97-AF65-F5344CB8AC3E}">
        <p14:creationId xmlns:p14="http://schemas.microsoft.com/office/powerpoint/2010/main" val="1655645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person lying down and looking at the camera&#10;&#10;Description automatically generated">
            <a:extLst>
              <a:ext uri="{FF2B5EF4-FFF2-40B4-BE49-F238E27FC236}">
                <a16:creationId xmlns:a16="http://schemas.microsoft.com/office/drawing/2014/main" id="{B93D3793-9AD8-40A3-8817-2850D7DB0626}"/>
              </a:ext>
            </a:extLst>
          </p:cNvPr>
          <p:cNvPicPr>
            <a:picLocks noChangeAspect="1"/>
          </p:cNvPicPr>
          <p:nvPr/>
        </p:nvPicPr>
        <p:blipFill>
          <a:blip r:embed="rId3">
            <a:duotone>
              <a:prstClr val="black"/>
              <a:srgbClr val="35C8CD">
                <a:tint val="45000"/>
                <a:satMod val="400000"/>
              </a:srgbClr>
            </a:duotone>
            <a:alphaModFix amt="85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solidFill>
            <a:srgbClr val="35C7CD"/>
          </a:solidFill>
        </p:spPr>
      </p:pic>
      <p:grpSp>
        <p:nvGrpSpPr>
          <p:cNvPr id="4" name="Group 3">
            <a:extLst>
              <a:ext uri="{FF2B5EF4-FFF2-40B4-BE49-F238E27FC236}">
                <a16:creationId xmlns:a16="http://schemas.microsoft.com/office/drawing/2014/main" id="{11695142-0791-4E2A-976F-3C5549077CD2}"/>
              </a:ext>
            </a:extLst>
          </p:cNvPr>
          <p:cNvGrpSpPr/>
          <p:nvPr/>
        </p:nvGrpSpPr>
        <p:grpSpPr>
          <a:xfrm>
            <a:off x="1143000" y="451734"/>
            <a:ext cx="9906000" cy="4622223"/>
            <a:chOff x="839788" y="282393"/>
            <a:chExt cx="10512424" cy="4905185"/>
          </a:xfrm>
        </p:grpSpPr>
        <p:sp>
          <p:nvSpPr>
            <p:cNvPr id="5" name="Freeform 54">
              <a:extLst>
                <a:ext uri="{FF2B5EF4-FFF2-40B4-BE49-F238E27FC236}">
                  <a16:creationId xmlns:a16="http://schemas.microsoft.com/office/drawing/2014/main" id="{3F955379-297C-4139-9520-142AAC461BD5}"/>
                </a:ext>
              </a:extLst>
            </p:cNvPr>
            <p:cNvSpPr/>
            <p:nvPr/>
          </p:nvSpPr>
          <p:spPr>
            <a:xfrm>
              <a:off x="2626746" y="2388618"/>
              <a:ext cx="6939874" cy="2798960"/>
            </a:xfrm>
            <a:custGeom>
              <a:avLst/>
              <a:gdLst>
                <a:gd name="connsiteX0" fmla="*/ 3469253 w 6939874"/>
                <a:gd name="connsiteY0" fmla="*/ 0 h 2798960"/>
                <a:gd name="connsiteX1" fmla="*/ 3911556 w 6939874"/>
                <a:gd name="connsiteY1" fmla="*/ 235170 h 2798960"/>
                <a:gd name="connsiteX2" fmla="*/ 3946748 w 6939874"/>
                <a:gd name="connsiteY2" fmla="*/ 300007 h 2798960"/>
                <a:gd name="connsiteX3" fmla="*/ 4050273 w 6939874"/>
                <a:gd name="connsiteY3" fmla="*/ 312285 h 2798960"/>
                <a:gd name="connsiteX4" fmla="*/ 6032780 w 6939874"/>
                <a:gd name="connsiteY4" fmla="*/ 1320792 h 2798960"/>
                <a:gd name="connsiteX5" fmla="*/ 6035148 w 6939874"/>
                <a:gd name="connsiteY5" fmla="*/ 1323301 h 2798960"/>
                <a:gd name="connsiteX6" fmla="*/ 6068878 w 6939874"/>
                <a:gd name="connsiteY6" fmla="*/ 1312831 h 2798960"/>
                <a:gd name="connsiteX7" fmla="*/ 6176376 w 6939874"/>
                <a:gd name="connsiteY7" fmla="*/ 1301994 h 2798960"/>
                <a:gd name="connsiteX8" fmla="*/ 6709775 w 6939874"/>
                <a:gd name="connsiteY8" fmla="*/ 1835393 h 2798960"/>
                <a:gd name="connsiteX9" fmla="*/ 6667858 w 6939874"/>
                <a:gd name="connsiteY9" fmla="*/ 2043016 h 2798960"/>
                <a:gd name="connsiteX10" fmla="*/ 6634489 w 6939874"/>
                <a:gd name="connsiteY10" fmla="*/ 2104493 h 2798960"/>
                <a:gd name="connsiteX11" fmla="*/ 6635898 w 6939874"/>
                <a:gd name="connsiteY11" fmla="*/ 2106777 h 2798960"/>
                <a:gd name="connsiteX12" fmla="*/ 6939195 w 6939874"/>
                <a:gd name="connsiteY12" fmla="*/ 2796413 h 2798960"/>
                <a:gd name="connsiteX13" fmla="*/ 6939874 w 6939874"/>
                <a:gd name="connsiteY13" fmla="*/ 2798960 h 2798960"/>
                <a:gd name="connsiteX14" fmla="*/ 6328438 w 6939874"/>
                <a:gd name="connsiteY14" fmla="*/ 2798960 h 2798960"/>
                <a:gd name="connsiteX15" fmla="*/ 6287964 w 6939874"/>
                <a:gd name="connsiteY15" fmla="*/ 2691177 h 2798960"/>
                <a:gd name="connsiteX16" fmla="*/ 6120477 w 6939874"/>
                <a:gd name="connsiteY16" fmla="*/ 2363157 h 2798960"/>
                <a:gd name="connsiteX17" fmla="*/ 6068878 w 6939874"/>
                <a:gd name="connsiteY17" fmla="*/ 2357956 h 2798960"/>
                <a:gd name="connsiteX18" fmla="*/ 5642977 w 6939874"/>
                <a:gd name="connsiteY18" fmla="*/ 1835393 h 2798960"/>
                <a:gd name="connsiteX19" fmla="*/ 5651491 w 6939874"/>
                <a:gd name="connsiteY19" fmla="*/ 1750938 h 2798960"/>
                <a:gd name="connsiteX20" fmla="*/ 5637574 w 6939874"/>
                <a:gd name="connsiteY20" fmla="*/ 1736158 h 2798960"/>
                <a:gd name="connsiteX21" fmla="*/ 3920912 w 6939874"/>
                <a:gd name="connsiteY21" fmla="*/ 872401 h 2798960"/>
                <a:gd name="connsiteX22" fmla="*/ 3881465 w 6939874"/>
                <a:gd name="connsiteY22" fmla="*/ 868098 h 2798960"/>
                <a:gd name="connsiteX23" fmla="*/ 3846423 w 6939874"/>
                <a:gd name="connsiteY23" fmla="*/ 910569 h 2798960"/>
                <a:gd name="connsiteX24" fmla="*/ 3469253 w 6939874"/>
                <a:gd name="connsiteY24" fmla="*/ 1066798 h 2798960"/>
                <a:gd name="connsiteX25" fmla="*/ 3092083 w 6939874"/>
                <a:gd name="connsiteY25" fmla="*/ 910569 h 2798960"/>
                <a:gd name="connsiteX26" fmla="*/ 3057510 w 6939874"/>
                <a:gd name="connsiteY26" fmla="*/ 868666 h 2798960"/>
                <a:gd name="connsiteX27" fmla="*/ 2988898 w 6939874"/>
                <a:gd name="connsiteY27" fmla="*/ 876807 h 2798960"/>
                <a:gd name="connsiteX28" fmla="*/ 1419876 w 6939874"/>
                <a:gd name="connsiteY28" fmla="*/ 1623606 h 2798960"/>
                <a:gd name="connsiteX29" fmla="*/ 1329910 w 6939874"/>
                <a:gd name="connsiteY29" fmla="*/ 1709543 h 2798960"/>
                <a:gd name="connsiteX30" fmla="*/ 1335606 w 6939874"/>
                <a:gd name="connsiteY30" fmla="*/ 1727895 h 2798960"/>
                <a:gd name="connsiteX31" fmla="*/ 1346443 w 6939874"/>
                <a:gd name="connsiteY31" fmla="*/ 1835393 h 2798960"/>
                <a:gd name="connsiteX32" fmla="*/ 920543 w 6939874"/>
                <a:gd name="connsiteY32" fmla="*/ 2357956 h 2798960"/>
                <a:gd name="connsiteX33" fmla="*/ 813363 w 6939874"/>
                <a:gd name="connsiteY33" fmla="*/ 2368760 h 2798960"/>
                <a:gd name="connsiteX34" fmla="*/ 812902 w 6939874"/>
                <a:gd name="connsiteY34" fmla="*/ 2369499 h 2798960"/>
                <a:gd name="connsiteX35" fmla="*/ 639150 w 6939874"/>
                <a:gd name="connsiteY35" fmla="*/ 2717885 h 2798960"/>
                <a:gd name="connsiteX36" fmla="*/ 609577 w 6939874"/>
                <a:gd name="connsiteY36" fmla="*/ 2798960 h 2798960"/>
                <a:gd name="connsiteX37" fmla="*/ 0 w 6939874"/>
                <a:gd name="connsiteY37" fmla="*/ 2798960 h 2798960"/>
                <a:gd name="connsiteX38" fmla="*/ 110717 w 6939874"/>
                <a:gd name="connsiteY38" fmla="*/ 2495426 h 2798960"/>
                <a:gd name="connsiteX39" fmla="*/ 316912 w 6939874"/>
                <a:gd name="connsiteY39" fmla="*/ 2081991 h 2798960"/>
                <a:gd name="connsiteX40" fmla="*/ 330712 w 6939874"/>
                <a:gd name="connsiteY40" fmla="*/ 2059872 h 2798960"/>
                <a:gd name="connsiteX41" fmla="*/ 321562 w 6939874"/>
                <a:gd name="connsiteY41" fmla="*/ 2043016 h 2798960"/>
                <a:gd name="connsiteX42" fmla="*/ 279645 w 6939874"/>
                <a:gd name="connsiteY42" fmla="*/ 1835393 h 2798960"/>
                <a:gd name="connsiteX43" fmla="*/ 813044 w 6939874"/>
                <a:gd name="connsiteY43" fmla="*/ 1301994 h 2798960"/>
                <a:gd name="connsiteX44" fmla="*/ 916229 w 6939874"/>
                <a:gd name="connsiteY44" fmla="*/ 1312396 h 2798960"/>
                <a:gd name="connsiteX45" fmla="*/ 1037219 w 6939874"/>
                <a:gd name="connsiteY45" fmla="*/ 1196825 h 2798960"/>
                <a:gd name="connsiteX46" fmla="*/ 2899207 w 6939874"/>
                <a:gd name="connsiteY46" fmla="*/ 310586 h 2798960"/>
                <a:gd name="connsiteX47" fmla="*/ 2991992 w 6939874"/>
                <a:gd name="connsiteY47" fmla="*/ 299576 h 2798960"/>
                <a:gd name="connsiteX48" fmla="*/ 3026951 w 6939874"/>
                <a:gd name="connsiteY48" fmla="*/ 235170 h 2798960"/>
                <a:gd name="connsiteX49" fmla="*/ 3469253 w 6939874"/>
                <a:gd name="connsiteY49" fmla="*/ 0 h 2798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939874" h="2798960">
                  <a:moveTo>
                    <a:pt x="3469253" y="0"/>
                  </a:moveTo>
                  <a:cubicBezTo>
                    <a:pt x="3653371" y="0"/>
                    <a:pt x="3815700" y="93285"/>
                    <a:pt x="3911556" y="235170"/>
                  </a:cubicBezTo>
                  <a:lnTo>
                    <a:pt x="3946748" y="300007"/>
                  </a:lnTo>
                  <a:lnTo>
                    <a:pt x="4050273" y="312285"/>
                  </a:lnTo>
                  <a:cubicBezTo>
                    <a:pt x="4817037" y="435204"/>
                    <a:pt x="5504469" y="797594"/>
                    <a:pt x="6032780" y="1320792"/>
                  </a:cubicBezTo>
                  <a:lnTo>
                    <a:pt x="6035148" y="1323301"/>
                  </a:lnTo>
                  <a:lnTo>
                    <a:pt x="6068878" y="1312831"/>
                  </a:lnTo>
                  <a:cubicBezTo>
                    <a:pt x="6103601" y="1305726"/>
                    <a:pt x="6139553" y="1301994"/>
                    <a:pt x="6176376" y="1301994"/>
                  </a:cubicBezTo>
                  <a:cubicBezTo>
                    <a:pt x="6470964" y="1301994"/>
                    <a:pt x="6709775" y="1540805"/>
                    <a:pt x="6709775" y="1835393"/>
                  </a:cubicBezTo>
                  <a:cubicBezTo>
                    <a:pt x="6709775" y="1909040"/>
                    <a:pt x="6694849" y="1979201"/>
                    <a:pt x="6667858" y="2043016"/>
                  </a:cubicBezTo>
                  <a:lnTo>
                    <a:pt x="6634489" y="2104493"/>
                  </a:lnTo>
                  <a:lnTo>
                    <a:pt x="6635898" y="2106777"/>
                  </a:lnTo>
                  <a:cubicBezTo>
                    <a:pt x="6759602" y="2323644"/>
                    <a:pt x="6861686" y="2554494"/>
                    <a:pt x="6939195" y="2796413"/>
                  </a:cubicBezTo>
                  <a:lnTo>
                    <a:pt x="6939874" y="2798960"/>
                  </a:lnTo>
                  <a:lnTo>
                    <a:pt x="6328438" y="2798960"/>
                  </a:lnTo>
                  <a:lnTo>
                    <a:pt x="6287964" y="2691177"/>
                  </a:lnTo>
                  <a:lnTo>
                    <a:pt x="6120477" y="2363157"/>
                  </a:lnTo>
                  <a:lnTo>
                    <a:pt x="6068878" y="2357956"/>
                  </a:lnTo>
                  <a:cubicBezTo>
                    <a:pt x="5825817" y="2308218"/>
                    <a:pt x="5642977" y="2093158"/>
                    <a:pt x="5642977" y="1835393"/>
                  </a:cubicBezTo>
                  <a:lnTo>
                    <a:pt x="5651491" y="1750938"/>
                  </a:lnTo>
                  <a:lnTo>
                    <a:pt x="5637574" y="1736158"/>
                  </a:lnTo>
                  <a:cubicBezTo>
                    <a:pt x="5182654" y="1282281"/>
                    <a:pt x="4586253" y="970523"/>
                    <a:pt x="3920912" y="872401"/>
                  </a:cubicBezTo>
                  <a:lnTo>
                    <a:pt x="3881465" y="868098"/>
                  </a:lnTo>
                  <a:lnTo>
                    <a:pt x="3846423" y="910569"/>
                  </a:lnTo>
                  <a:cubicBezTo>
                    <a:pt x="3749897" y="1007096"/>
                    <a:pt x="3616547" y="1066798"/>
                    <a:pt x="3469253" y="1066798"/>
                  </a:cubicBezTo>
                  <a:cubicBezTo>
                    <a:pt x="3321959" y="1066798"/>
                    <a:pt x="3188610" y="1007096"/>
                    <a:pt x="3092083" y="910569"/>
                  </a:cubicBezTo>
                  <a:lnTo>
                    <a:pt x="3057510" y="868666"/>
                  </a:lnTo>
                  <a:lnTo>
                    <a:pt x="2988898" y="876807"/>
                  </a:lnTo>
                  <a:cubicBezTo>
                    <a:pt x="2390953" y="970775"/>
                    <a:pt x="1850484" y="1237253"/>
                    <a:pt x="1419876" y="1623606"/>
                  </a:cubicBezTo>
                  <a:lnTo>
                    <a:pt x="1329910" y="1709543"/>
                  </a:lnTo>
                  <a:lnTo>
                    <a:pt x="1335606" y="1727895"/>
                  </a:lnTo>
                  <a:cubicBezTo>
                    <a:pt x="1342712" y="1762618"/>
                    <a:pt x="1346443" y="1798570"/>
                    <a:pt x="1346443" y="1835393"/>
                  </a:cubicBezTo>
                  <a:cubicBezTo>
                    <a:pt x="1346443" y="2093158"/>
                    <a:pt x="1163604" y="2308218"/>
                    <a:pt x="920543" y="2357956"/>
                  </a:cubicBezTo>
                  <a:lnTo>
                    <a:pt x="813363" y="2368760"/>
                  </a:lnTo>
                  <a:lnTo>
                    <a:pt x="812902" y="2369499"/>
                  </a:lnTo>
                  <a:cubicBezTo>
                    <a:pt x="747931" y="2481345"/>
                    <a:pt x="689822" y="2597666"/>
                    <a:pt x="639150" y="2717885"/>
                  </a:cubicBezTo>
                  <a:lnTo>
                    <a:pt x="609577" y="2798960"/>
                  </a:lnTo>
                  <a:lnTo>
                    <a:pt x="0" y="2798960"/>
                  </a:lnTo>
                  <a:lnTo>
                    <a:pt x="110717" y="2495426"/>
                  </a:lnTo>
                  <a:cubicBezTo>
                    <a:pt x="170850" y="2352760"/>
                    <a:pt x="239809" y="2214719"/>
                    <a:pt x="316912" y="2081991"/>
                  </a:cubicBezTo>
                  <a:lnTo>
                    <a:pt x="330712" y="2059872"/>
                  </a:lnTo>
                  <a:lnTo>
                    <a:pt x="321562" y="2043016"/>
                  </a:lnTo>
                  <a:cubicBezTo>
                    <a:pt x="294571" y="1979201"/>
                    <a:pt x="279645" y="1909040"/>
                    <a:pt x="279645" y="1835393"/>
                  </a:cubicBezTo>
                  <a:cubicBezTo>
                    <a:pt x="279645" y="1540805"/>
                    <a:pt x="518456" y="1301994"/>
                    <a:pt x="813044" y="1301994"/>
                  </a:cubicBezTo>
                  <a:lnTo>
                    <a:pt x="916229" y="1312396"/>
                  </a:lnTo>
                  <a:lnTo>
                    <a:pt x="1037219" y="1196825"/>
                  </a:lnTo>
                  <a:cubicBezTo>
                    <a:pt x="1548229" y="738333"/>
                    <a:pt x="2189614" y="422099"/>
                    <a:pt x="2899207" y="310586"/>
                  </a:cubicBezTo>
                  <a:lnTo>
                    <a:pt x="2991992" y="299576"/>
                  </a:lnTo>
                  <a:lnTo>
                    <a:pt x="3026951" y="235170"/>
                  </a:lnTo>
                  <a:cubicBezTo>
                    <a:pt x="3122806" y="93285"/>
                    <a:pt x="3285136" y="0"/>
                    <a:pt x="3469253" y="0"/>
                  </a:cubicBezTo>
                  <a:close/>
                </a:path>
              </a:pathLst>
            </a:custGeom>
            <a:solidFill>
              <a:srgbClr val="35C8CD">
                <a:alpha val="63000"/>
              </a:srgbClr>
            </a:solidFill>
            <a:ln>
              <a:noFill/>
            </a:ln>
            <a:effectLst>
              <a:outerShdw blurRad="508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6" name="TextBox 5">
              <a:extLst>
                <a:ext uri="{FF2B5EF4-FFF2-40B4-BE49-F238E27FC236}">
                  <a16:creationId xmlns:a16="http://schemas.microsoft.com/office/drawing/2014/main" id="{C69D6333-57E3-468B-A51A-872FC80722C8}"/>
                </a:ext>
              </a:extLst>
            </p:cNvPr>
            <p:cNvSpPr txBox="1"/>
            <p:nvPr/>
          </p:nvSpPr>
          <p:spPr>
            <a:xfrm>
              <a:off x="839788" y="1722621"/>
              <a:ext cx="2461614" cy="1829061"/>
            </a:xfrm>
            <a:prstGeom prst="rect">
              <a:avLst/>
            </a:prstGeom>
            <a:noFill/>
          </p:spPr>
          <p:txBody>
            <a:bodyPr wrap="square" lIns="0" tIns="0" rIns="0" bIns="0" rtlCol="0" anchor="ctr">
              <a:spAutoFit/>
            </a:bodyPr>
            <a:lstStyle/>
            <a:p>
              <a:pPr algn="r"/>
              <a:r>
                <a:rPr lang="sq-AL" sz="1600" i="1">
                  <a:solidFill>
                    <a:schemeClr val="bg1"/>
                  </a:solidFill>
                  <a:latin typeface="Corbel" panose="020B0503020204020204" pitchFamily="34" charset="0"/>
                </a:rPr>
                <a:t>Dota 2</a:t>
              </a:r>
              <a:r>
                <a:rPr lang="sq-AL" sz="1600">
                  <a:solidFill>
                    <a:schemeClr val="bg1"/>
                  </a:solidFill>
                  <a:latin typeface="Corbel" panose="020B0503020204020204" pitchFamily="34" charset="0"/>
                </a:rPr>
                <a:t> është një nga lojërat e tipit MOBA që ka kuptimin arenë e betejës me shumë lojtar në kohë reale</a:t>
              </a:r>
              <a:r>
                <a:rPr lang="en-US" sz="1600">
                  <a:solidFill>
                    <a:schemeClr val="bg1"/>
                  </a:solidFill>
                  <a:latin typeface="Corbel" panose="020B0503020204020204" pitchFamily="34" charset="0"/>
                </a:rPr>
                <a:t>, </a:t>
              </a:r>
              <a:r>
                <a:rPr lang="sq-AL" sz="1600">
                  <a:solidFill>
                    <a:schemeClr val="bg1"/>
                  </a:solidFill>
                  <a:latin typeface="Corbel" panose="020B0503020204020204" pitchFamily="34" charset="0"/>
                </a:rPr>
                <a:t>e njohur edhe si strategji veprimi në kohë reale</a:t>
              </a:r>
              <a:endParaRPr lang="en-US" sz="1600" dirty="0">
                <a:solidFill>
                  <a:schemeClr val="bg1"/>
                </a:solidFill>
                <a:latin typeface="Corbel" panose="020B050302020402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EF578966-0189-4BD9-A297-CCBB4A283C6E}"/>
                </a:ext>
              </a:extLst>
            </p:cNvPr>
            <p:cNvSpPr txBox="1"/>
            <p:nvPr/>
          </p:nvSpPr>
          <p:spPr>
            <a:xfrm>
              <a:off x="839788" y="1300199"/>
              <a:ext cx="2461615" cy="326618"/>
            </a:xfrm>
            <a:prstGeom prst="rect">
              <a:avLst/>
            </a:prstGeom>
            <a:noFill/>
          </p:spPr>
          <p:txBody>
            <a:bodyPr wrap="square" lIns="0" tIns="0" rIns="0" bIns="0" rtlCol="0" anchor="ctr">
              <a:spAutoFit/>
            </a:bodyPr>
            <a:lstStyle/>
            <a:p>
              <a:pPr algn="r"/>
              <a:r>
                <a:rPr lang="en-US" sz="2000">
                  <a:solidFill>
                    <a:schemeClr val="bg1"/>
                  </a:solidFill>
                  <a:latin typeface="Corbel" panose="020B0503020204020204" pitchFamily="34" charset="0"/>
                  <a:cs typeface="Calibri Light" panose="020F0302020204030204" pitchFamily="34" charset="0"/>
                </a:rPr>
                <a:t>DEFINIMI</a:t>
              </a:r>
              <a:endParaRPr lang="en-US" sz="2000" dirty="0">
                <a:solidFill>
                  <a:schemeClr val="bg1"/>
                </a:solidFill>
                <a:latin typeface="Corbel" panose="020B050302020402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B46074DE-B99B-4479-A720-D72BF42DDDFC}"/>
                </a:ext>
              </a:extLst>
            </p:cNvPr>
            <p:cNvSpPr txBox="1"/>
            <p:nvPr/>
          </p:nvSpPr>
          <p:spPr>
            <a:xfrm>
              <a:off x="8890598" y="2035624"/>
              <a:ext cx="2461614" cy="1567767"/>
            </a:xfrm>
            <a:prstGeom prst="rect">
              <a:avLst/>
            </a:prstGeom>
            <a:noFill/>
          </p:spPr>
          <p:txBody>
            <a:bodyPr wrap="square" lIns="0" tIns="0" rIns="0" bIns="0" rtlCol="0" anchor="ctr">
              <a:spAutoFit/>
            </a:bodyPr>
            <a:lstStyle/>
            <a:p>
              <a:r>
                <a:rPr lang="en-US" sz="1600">
                  <a:solidFill>
                    <a:schemeClr val="bg1"/>
                  </a:solidFill>
                  <a:latin typeface="Corbel" panose="020B0503020204020204" pitchFamily="34" charset="0"/>
                  <a:cs typeface="Calibri Light" panose="020F0302020204030204" pitchFamily="34" charset="0"/>
                </a:rPr>
                <a:t>Secili lojtar</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ka nj</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hero me rol t</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vecante, qoft</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ai Carry, Support apo Durable, q</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kryen nj</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funksion unik p</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rgjat</a:t>
              </a:r>
              <a:r>
                <a:rPr lang="sq-AL" sz="1600">
                  <a:solidFill>
                    <a:schemeClr val="bg1"/>
                  </a:solidFill>
                  <a:latin typeface="Corbel" panose="020B0503020204020204" pitchFamily="34" charset="0"/>
                </a:rPr>
                <a:t>ë</a:t>
              </a:r>
              <a:r>
                <a:rPr lang="en-US" sz="1600" b="1">
                  <a:solidFill>
                    <a:schemeClr val="bg1"/>
                  </a:solidFill>
                  <a:latin typeface="Corbel" panose="020B0503020204020204" pitchFamily="34" charset="0"/>
                </a:rPr>
                <a:t> </a:t>
              </a:r>
              <a:r>
                <a:rPr lang="en-US" sz="1600">
                  <a:solidFill>
                    <a:schemeClr val="bg1"/>
                  </a:solidFill>
                  <a:latin typeface="Corbel" panose="020B0503020204020204" pitchFamily="34" charset="0"/>
                </a:rPr>
                <a:t>loj</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s.</a:t>
              </a:r>
              <a:endParaRPr lang="en-US" sz="1600" dirty="0">
                <a:solidFill>
                  <a:schemeClr val="bg1"/>
                </a:solidFill>
                <a:latin typeface="Corbel" panose="020B050302020402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0FC0699D-894B-4BBF-8886-8A9CBEB56C86}"/>
                </a:ext>
              </a:extLst>
            </p:cNvPr>
            <p:cNvSpPr txBox="1"/>
            <p:nvPr/>
          </p:nvSpPr>
          <p:spPr>
            <a:xfrm>
              <a:off x="8890597" y="1608306"/>
              <a:ext cx="2461615" cy="326618"/>
            </a:xfrm>
            <a:prstGeom prst="rect">
              <a:avLst/>
            </a:prstGeom>
            <a:noFill/>
          </p:spPr>
          <p:txBody>
            <a:bodyPr wrap="square" lIns="0" tIns="0" rIns="0" bIns="0" rtlCol="0" anchor="ctr">
              <a:spAutoFit/>
            </a:bodyPr>
            <a:lstStyle/>
            <a:p>
              <a:r>
                <a:rPr lang="en-US" sz="2000">
                  <a:solidFill>
                    <a:schemeClr val="bg1"/>
                  </a:solidFill>
                  <a:latin typeface="Corbel" panose="020B0503020204020204" pitchFamily="34" charset="0"/>
                  <a:cs typeface="Calibri Light" panose="020F0302020204030204" pitchFamily="34" charset="0"/>
                </a:rPr>
                <a:t>ROLET</a:t>
              </a:r>
              <a:endParaRPr lang="en-US" sz="2000" dirty="0">
                <a:solidFill>
                  <a:schemeClr val="bg1"/>
                </a:solidFill>
                <a:latin typeface="Corbel" panose="020B050302020402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AF46FA43-8EA1-4BAD-B13A-824457376B86}"/>
                </a:ext>
              </a:extLst>
            </p:cNvPr>
            <p:cNvSpPr txBox="1"/>
            <p:nvPr/>
          </p:nvSpPr>
          <p:spPr>
            <a:xfrm>
              <a:off x="4650121" y="679624"/>
              <a:ext cx="2891337" cy="1567767"/>
            </a:xfrm>
            <a:prstGeom prst="rect">
              <a:avLst/>
            </a:prstGeom>
            <a:noFill/>
          </p:spPr>
          <p:txBody>
            <a:bodyPr wrap="square" lIns="0" tIns="0" rIns="0" bIns="0" rtlCol="0" anchor="ctr">
              <a:spAutoFit/>
            </a:bodyPr>
            <a:lstStyle/>
            <a:p>
              <a:pPr algn="ctr"/>
              <a:r>
                <a:rPr lang="en-US" sz="1600">
                  <a:solidFill>
                    <a:schemeClr val="bg1"/>
                  </a:solidFill>
                  <a:latin typeface="Corbel" panose="020B0503020204020204" pitchFamily="34" charset="0"/>
                </a:rPr>
                <a:t>D</a:t>
              </a:r>
              <a:r>
                <a:rPr lang="sq-AL" sz="1600">
                  <a:solidFill>
                    <a:schemeClr val="bg1"/>
                  </a:solidFill>
                  <a:latin typeface="Corbel" panose="020B0503020204020204" pitchFamily="34" charset="0"/>
                </a:rPr>
                <a:t>y ekipe</a:t>
              </a:r>
              <a:r>
                <a:rPr lang="en-US" sz="1600">
                  <a:solidFill>
                    <a:schemeClr val="bg1"/>
                  </a:solidFill>
                  <a:latin typeface="Corbel" panose="020B0503020204020204" pitchFamily="34" charset="0"/>
                </a:rPr>
                <a:t>,</a:t>
              </a:r>
              <a:r>
                <a:rPr lang="sq-AL" sz="1600">
                  <a:solidFill>
                    <a:schemeClr val="bg1"/>
                  </a:solidFill>
                  <a:latin typeface="Corbel" panose="020B0503020204020204" pitchFamily="34" charset="0"/>
                </a:rPr>
                <a:t> që konsistojnë nga pesë lojtar secil</a:t>
              </a:r>
              <a:r>
                <a:rPr lang="en-US" sz="1600">
                  <a:solidFill>
                    <a:schemeClr val="bg1"/>
                  </a:solidFill>
                  <a:latin typeface="Corbel" panose="020B0503020204020204" pitchFamily="34" charset="0"/>
                </a:rPr>
                <a:t>a, okupojn</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a:t>
              </a:r>
              <a:r>
                <a:rPr lang="sq-AL" sz="1600">
                  <a:solidFill>
                    <a:schemeClr val="bg1"/>
                  </a:solidFill>
                  <a:latin typeface="Corbel" panose="020B0503020204020204" pitchFamily="34" charset="0"/>
                </a:rPr>
                <a:t>hapësirë të veçantë në hartë</a:t>
              </a:r>
              <a:r>
                <a:rPr lang="en-US" sz="1600">
                  <a:solidFill>
                    <a:schemeClr val="bg1"/>
                  </a:solidFill>
                  <a:latin typeface="Corbel" panose="020B0503020204020204" pitchFamily="34" charset="0"/>
                </a:rPr>
                <a:t> dhe ofrojn</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diverzitet t</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loj</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s duke zgjedhur disa nga 110 heronjt</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 e mundsh</a:t>
              </a:r>
              <a:r>
                <a:rPr lang="sq-AL" sz="1600">
                  <a:solidFill>
                    <a:schemeClr val="bg1"/>
                  </a:solidFill>
                  <a:latin typeface="Corbel" panose="020B0503020204020204" pitchFamily="34" charset="0"/>
                </a:rPr>
                <a:t>ë</a:t>
              </a:r>
              <a:r>
                <a:rPr lang="en-US" sz="1600">
                  <a:solidFill>
                    <a:schemeClr val="bg1"/>
                  </a:solidFill>
                  <a:latin typeface="Corbel" panose="020B0503020204020204" pitchFamily="34" charset="0"/>
                </a:rPr>
                <a:t>m.</a:t>
              </a:r>
              <a:endParaRPr lang="en-US" sz="1600" dirty="0">
                <a:solidFill>
                  <a:schemeClr val="bg1"/>
                </a:solidFill>
                <a:latin typeface="Corbel" panose="020B050302020402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79FD5386-2E8A-445B-B837-5C7290954979}"/>
                </a:ext>
              </a:extLst>
            </p:cNvPr>
            <p:cNvSpPr txBox="1"/>
            <p:nvPr/>
          </p:nvSpPr>
          <p:spPr>
            <a:xfrm>
              <a:off x="4864982" y="282393"/>
              <a:ext cx="2461615" cy="326618"/>
            </a:xfrm>
            <a:prstGeom prst="rect">
              <a:avLst/>
            </a:prstGeom>
            <a:noFill/>
          </p:spPr>
          <p:txBody>
            <a:bodyPr wrap="square" lIns="0" tIns="0" rIns="0" bIns="0" rtlCol="0" anchor="ctr">
              <a:spAutoFit/>
            </a:bodyPr>
            <a:lstStyle/>
            <a:p>
              <a:pPr algn="ctr"/>
              <a:r>
                <a:rPr lang="en-US" sz="2000">
                  <a:solidFill>
                    <a:schemeClr val="bg1"/>
                  </a:solidFill>
                  <a:latin typeface="Corbel" panose="020B0503020204020204" pitchFamily="34" charset="0"/>
                  <a:cs typeface="Calibri Light" panose="020F0302020204030204" pitchFamily="34" charset="0"/>
                </a:rPr>
                <a:t>EKIPET</a:t>
              </a:r>
              <a:endParaRPr lang="en-US" sz="2000" dirty="0">
                <a:solidFill>
                  <a:schemeClr val="bg1"/>
                </a:solidFill>
                <a:latin typeface="Corbel" panose="020B0503020204020204" pitchFamily="34" charset="0"/>
                <a:cs typeface="Calibri Light" panose="020F0302020204030204" pitchFamily="34" charset="0"/>
              </a:endParaRPr>
            </a:p>
          </p:txBody>
        </p:sp>
        <p:sp>
          <p:nvSpPr>
            <p:cNvPr id="12" name="Oval 11">
              <a:extLst>
                <a:ext uri="{FF2B5EF4-FFF2-40B4-BE49-F238E27FC236}">
                  <a16:creationId xmlns:a16="http://schemas.microsoft.com/office/drawing/2014/main" id="{5125ADF7-4847-44DA-9E9F-BFBEE81E24B8}"/>
                </a:ext>
              </a:extLst>
            </p:cNvPr>
            <p:cNvSpPr/>
            <p:nvPr/>
          </p:nvSpPr>
          <p:spPr>
            <a:xfrm>
              <a:off x="5764801" y="2574189"/>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13" name="Oval 12">
              <a:extLst>
                <a:ext uri="{FF2B5EF4-FFF2-40B4-BE49-F238E27FC236}">
                  <a16:creationId xmlns:a16="http://schemas.microsoft.com/office/drawing/2014/main" id="{F1BFBD93-3AA2-45C4-B77C-3852D7D61198}"/>
                </a:ext>
              </a:extLst>
            </p:cNvPr>
            <p:cNvSpPr/>
            <p:nvPr/>
          </p:nvSpPr>
          <p:spPr>
            <a:xfrm>
              <a:off x="8471924" y="3876183"/>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14" name="Oval 13">
              <a:extLst>
                <a:ext uri="{FF2B5EF4-FFF2-40B4-BE49-F238E27FC236}">
                  <a16:creationId xmlns:a16="http://schemas.microsoft.com/office/drawing/2014/main" id="{D322D721-7B79-4242-8D4A-F5D4E294E6BC}"/>
                </a:ext>
              </a:extLst>
            </p:cNvPr>
            <p:cNvSpPr/>
            <p:nvPr/>
          </p:nvSpPr>
          <p:spPr>
            <a:xfrm>
              <a:off x="3108592" y="3876183"/>
              <a:ext cx="662397" cy="662397"/>
            </a:xfrm>
            <a:prstGeom prst="ellipse">
              <a:avLst/>
            </a:prstGeom>
            <a:solidFill>
              <a:srgbClr val="26979A"/>
            </a:solidFill>
            <a:ln w="1270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grpSp>
      <p:sp>
        <p:nvSpPr>
          <p:cNvPr id="31" name="Freeform 80">
            <a:extLst>
              <a:ext uri="{FF2B5EF4-FFF2-40B4-BE49-F238E27FC236}">
                <a16:creationId xmlns:a16="http://schemas.microsoft.com/office/drawing/2014/main" id="{3B7510DB-B689-4737-BA6F-CD07239128D6}"/>
              </a:ext>
            </a:extLst>
          </p:cNvPr>
          <p:cNvSpPr/>
          <p:nvPr/>
        </p:nvSpPr>
        <p:spPr>
          <a:xfrm>
            <a:off x="3839463" y="4119531"/>
            <a:ext cx="4513076" cy="2738469"/>
          </a:xfrm>
          <a:custGeom>
            <a:avLst/>
            <a:gdLst>
              <a:gd name="connsiteX0" fmla="*/ 2256538 w 4513076"/>
              <a:gd name="connsiteY0" fmla="*/ 0 h 2738469"/>
              <a:gd name="connsiteX1" fmla="*/ 4513076 w 4513076"/>
              <a:gd name="connsiteY1" fmla="*/ 2256537 h 2738469"/>
              <a:gd name="connsiteX2" fmla="*/ 4467231 w 4513076"/>
              <a:gd name="connsiteY2" fmla="*/ 2711308 h 2738469"/>
              <a:gd name="connsiteX3" fmla="*/ 4460248 w 4513076"/>
              <a:gd name="connsiteY3" fmla="*/ 2738469 h 2738469"/>
              <a:gd name="connsiteX4" fmla="*/ 52829 w 4513076"/>
              <a:gd name="connsiteY4" fmla="*/ 2738469 h 2738469"/>
              <a:gd name="connsiteX5" fmla="*/ 45845 w 4513076"/>
              <a:gd name="connsiteY5" fmla="*/ 2711308 h 2738469"/>
              <a:gd name="connsiteX6" fmla="*/ 0 w 4513076"/>
              <a:gd name="connsiteY6" fmla="*/ 2256537 h 2738469"/>
              <a:gd name="connsiteX7" fmla="*/ 2256538 w 4513076"/>
              <a:gd name="connsiteY7" fmla="*/ 0 h 273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13076" h="2738469">
                <a:moveTo>
                  <a:pt x="2256538" y="0"/>
                </a:moveTo>
                <a:cubicBezTo>
                  <a:pt x="3502790" y="0"/>
                  <a:pt x="4513076" y="1010286"/>
                  <a:pt x="4513076" y="2256537"/>
                </a:cubicBezTo>
                <a:cubicBezTo>
                  <a:pt x="4513076" y="2412319"/>
                  <a:pt x="4497291" y="2564413"/>
                  <a:pt x="4467231" y="2711308"/>
                </a:cubicBezTo>
                <a:lnTo>
                  <a:pt x="4460248" y="2738469"/>
                </a:lnTo>
                <a:lnTo>
                  <a:pt x="52829" y="2738469"/>
                </a:lnTo>
                <a:lnTo>
                  <a:pt x="45845" y="2711308"/>
                </a:lnTo>
                <a:cubicBezTo>
                  <a:pt x="15786" y="2564413"/>
                  <a:pt x="0" y="2412319"/>
                  <a:pt x="0" y="2256537"/>
                </a:cubicBezTo>
                <a:cubicBezTo>
                  <a:pt x="0" y="1010286"/>
                  <a:pt x="1010286" y="0"/>
                  <a:pt x="2256538" y="0"/>
                </a:cubicBezTo>
                <a:close/>
              </a:path>
            </a:pathLst>
          </a:custGeom>
          <a:solidFill>
            <a:srgbClr val="35C8CD">
              <a:alpha val="63000"/>
            </a:srgbClr>
          </a:solidFill>
          <a:ln>
            <a:noFill/>
          </a:ln>
          <a:effectLst>
            <a:outerShdw blurRad="50800" dist="38100" dir="16200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Corbel" panose="020B0503020204020204" pitchFamily="34" charset="0"/>
            </a:endParaRPr>
          </a:p>
        </p:txBody>
      </p:sp>
      <p:sp>
        <p:nvSpPr>
          <p:cNvPr id="32" name="Title 5">
            <a:extLst>
              <a:ext uri="{FF2B5EF4-FFF2-40B4-BE49-F238E27FC236}">
                <a16:creationId xmlns:a16="http://schemas.microsoft.com/office/drawing/2014/main" id="{7AA1C03B-72DA-41E9-97B7-22690423F186}"/>
              </a:ext>
            </a:extLst>
          </p:cNvPr>
          <p:cNvSpPr>
            <a:spLocks noGrp="1"/>
          </p:cNvSpPr>
          <p:nvPr>
            <p:ph type="title"/>
          </p:nvPr>
        </p:nvSpPr>
        <p:spPr>
          <a:xfrm>
            <a:off x="4210051" y="5116917"/>
            <a:ext cx="3771900" cy="997196"/>
          </a:xfrm>
        </p:spPr>
        <p:txBody>
          <a:bodyPr wrap="square" lIns="0" tIns="0" rIns="0" bIns="0">
            <a:spAutoFit/>
          </a:bodyPr>
          <a:lstStyle/>
          <a:p>
            <a:r>
              <a:rPr lang="en-US" sz="3600">
                <a:solidFill>
                  <a:schemeClr val="bg1"/>
                </a:solidFill>
                <a:latin typeface="Corbel" panose="020B0503020204020204" pitchFamily="34" charset="0"/>
              </a:rPr>
              <a:t>Defense of the Ancients 2</a:t>
            </a:r>
            <a:endParaRPr lang="en-US" sz="3600" dirty="0">
              <a:solidFill>
                <a:schemeClr val="bg1"/>
              </a:solidFill>
              <a:latin typeface="Corbel" panose="020B0503020204020204" pitchFamily="34" charset="0"/>
            </a:endParaRPr>
          </a:p>
        </p:txBody>
      </p:sp>
      <p:sp>
        <p:nvSpPr>
          <p:cNvPr id="63" name="TextBox 62">
            <a:extLst>
              <a:ext uri="{FF2B5EF4-FFF2-40B4-BE49-F238E27FC236}">
                <a16:creationId xmlns:a16="http://schemas.microsoft.com/office/drawing/2014/main" id="{8BFEFAB8-BA73-41D8-AB2B-F7D61A358A24}"/>
              </a:ext>
            </a:extLst>
          </p:cNvPr>
          <p:cNvSpPr txBox="1"/>
          <p:nvPr/>
        </p:nvSpPr>
        <p:spPr>
          <a:xfrm>
            <a:off x="3383666" y="3798681"/>
            <a:ext cx="391454" cy="646331"/>
          </a:xfrm>
          <a:prstGeom prst="rect">
            <a:avLst/>
          </a:prstGeom>
          <a:noFill/>
        </p:spPr>
        <p:txBody>
          <a:bodyPr wrap="none" rtlCol="0">
            <a:spAutoFit/>
          </a:bodyPr>
          <a:lstStyle/>
          <a:p>
            <a:r>
              <a:rPr lang="en-US" sz="3600">
                <a:solidFill>
                  <a:schemeClr val="bg1"/>
                </a:solidFill>
                <a:latin typeface="Corbel" panose="020B0503020204020204" pitchFamily="34" charset="0"/>
              </a:rPr>
              <a:t>1</a:t>
            </a:r>
          </a:p>
        </p:txBody>
      </p:sp>
      <p:sp>
        <p:nvSpPr>
          <p:cNvPr id="64" name="TextBox 63">
            <a:extLst>
              <a:ext uri="{FF2B5EF4-FFF2-40B4-BE49-F238E27FC236}">
                <a16:creationId xmlns:a16="http://schemas.microsoft.com/office/drawing/2014/main" id="{10C2FACE-CDA0-4EB4-93C2-1473FF40BA5E}"/>
              </a:ext>
            </a:extLst>
          </p:cNvPr>
          <p:cNvSpPr txBox="1"/>
          <p:nvPr/>
        </p:nvSpPr>
        <p:spPr>
          <a:xfrm>
            <a:off x="5886648" y="2600252"/>
            <a:ext cx="418704" cy="646331"/>
          </a:xfrm>
          <a:prstGeom prst="rect">
            <a:avLst/>
          </a:prstGeom>
          <a:noFill/>
        </p:spPr>
        <p:txBody>
          <a:bodyPr wrap="none" rtlCol="0">
            <a:spAutoFit/>
          </a:bodyPr>
          <a:lstStyle/>
          <a:p>
            <a:r>
              <a:rPr lang="en-US" sz="3600">
                <a:solidFill>
                  <a:schemeClr val="bg1"/>
                </a:solidFill>
                <a:latin typeface="Corbel" panose="020B0503020204020204" pitchFamily="34" charset="0"/>
              </a:rPr>
              <a:t>2</a:t>
            </a:r>
          </a:p>
        </p:txBody>
      </p:sp>
      <p:sp>
        <p:nvSpPr>
          <p:cNvPr id="65" name="TextBox 64">
            <a:extLst>
              <a:ext uri="{FF2B5EF4-FFF2-40B4-BE49-F238E27FC236}">
                <a16:creationId xmlns:a16="http://schemas.microsoft.com/office/drawing/2014/main" id="{86AF861D-6A58-4C90-A671-2473F3B9BC6E}"/>
              </a:ext>
            </a:extLst>
          </p:cNvPr>
          <p:cNvSpPr txBox="1"/>
          <p:nvPr/>
        </p:nvSpPr>
        <p:spPr>
          <a:xfrm>
            <a:off x="8436429" y="3826844"/>
            <a:ext cx="394660" cy="646331"/>
          </a:xfrm>
          <a:prstGeom prst="rect">
            <a:avLst/>
          </a:prstGeom>
          <a:noFill/>
        </p:spPr>
        <p:txBody>
          <a:bodyPr wrap="none" rtlCol="0">
            <a:spAutoFit/>
          </a:bodyPr>
          <a:lstStyle/>
          <a:p>
            <a:r>
              <a:rPr lang="en-US" sz="3600">
                <a:solidFill>
                  <a:schemeClr val="bg1"/>
                </a:solidFill>
                <a:latin typeface="Corbel" panose="020B0503020204020204" pitchFamily="34" charset="0"/>
              </a:rPr>
              <a:t>3</a:t>
            </a:r>
          </a:p>
        </p:txBody>
      </p:sp>
    </p:spTree>
    <p:extLst>
      <p:ext uri="{BB962C8B-B14F-4D97-AF65-F5344CB8AC3E}">
        <p14:creationId xmlns:p14="http://schemas.microsoft.com/office/powerpoint/2010/main" val="934963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8E79CC-01EB-421D-89F1-0B5B9F0119ED}"/>
              </a:ext>
            </a:extLst>
          </p:cNvPr>
          <p:cNvSpPr/>
          <p:nvPr/>
        </p:nvSpPr>
        <p:spPr>
          <a:xfrm>
            <a:off x="384175" y="380444"/>
            <a:ext cx="11379193" cy="3108427"/>
          </a:xfrm>
          <a:prstGeom prst="rect">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6" name="Title 5">
            <a:extLst>
              <a:ext uri="{FF2B5EF4-FFF2-40B4-BE49-F238E27FC236}">
                <a16:creationId xmlns:a16="http://schemas.microsoft.com/office/drawing/2014/main" id="{740F1F53-85B0-4C0E-986D-5C8AD55C7552}"/>
              </a:ext>
            </a:extLst>
          </p:cNvPr>
          <p:cNvSpPr>
            <a:spLocks noGrp="1"/>
          </p:cNvSpPr>
          <p:nvPr>
            <p:ph type="title"/>
          </p:nvPr>
        </p:nvSpPr>
        <p:spPr>
          <a:xfrm>
            <a:off x="846183" y="1014489"/>
            <a:ext cx="3822701" cy="1828193"/>
          </a:xfrm>
        </p:spPr>
        <p:txBody>
          <a:bodyPr wrap="square" lIns="0" tIns="0" rIns="0" bIns="0">
            <a:spAutoFit/>
          </a:bodyPr>
          <a:lstStyle/>
          <a:p>
            <a:pPr algn="l"/>
            <a:r>
              <a:rPr lang="en-US">
                <a:solidFill>
                  <a:schemeClr val="bg1"/>
                </a:solidFill>
                <a:latin typeface="Corbel" panose="020B0503020204020204" pitchFamily="34" charset="0"/>
              </a:rPr>
              <a:t>HAPAT E REALIZIMIT TE PROJEKTIT</a:t>
            </a:r>
            <a:endParaRPr lang="en-US" dirty="0">
              <a:solidFill>
                <a:schemeClr val="bg1"/>
              </a:solidFill>
              <a:latin typeface="Corbel" panose="020B0503020204020204" pitchFamily="34" charset="0"/>
            </a:endParaRPr>
          </a:p>
        </p:txBody>
      </p:sp>
      <p:grpSp>
        <p:nvGrpSpPr>
          <p:cNvPr id="7" name="Group 6">
            <a:extLst>
              <a:ext uri="{FF2B5EF4-FFF2-40B4-BE49-F238E27FC236}">
                <a16:creationId xmlns:a16="http://schemas.microsoft.com/office/drawing/2014/main" id="{1BDAA343-FA3B-4D1C-94DD-DEB603E7E872}"/>
              </a:ext>
            </a:extLst>
          </p:cNvPr>
          <p:cNvGrpSpPr/>
          <p:nvPr/>
        </p:nvGrpSpPr>
        <p:grpSpPr>
          <a:xfrm>
            <a:off x="1288144" y="-2058453"/>
            <a:ext cx="5419731" cy="7347857"/>
            <a:chOff x="5730869" y="1536700"/>
            <a:chExt cx="5419731" cy="7347857"/>
          </a:xfrm>
        </p:grpSpPr>
        <p:grpSp>
          <p:nvGrpSpPr>
            <p:cNvPr id="8" name="Group 7">
              <a:extLst>
                <a:ext uri="{FF2B5EF4-FFF2-40B4-BE49-F238E27FC236}">
                  <a16:creationId xmlns:a16="http://schemas.microsoft.com/office/drawing/2014/main" id="{22D3B613-8A09-47A6-A657-944F8501C8FB}"/>
                </a:ext>
              </a:extLst>
            </p:cNvPr>
            <p:cNvGrpSpPr/>
            <p:nvPr/>
          </p:nvGrpSpPr>
          <p:grpSpPr>
            <a:xfrm>
              <a:off x="6070856" y="1536700"/>
              <a:ext cx="5079744" cy="4337957"/>
              <a:chOff x="6070856" y="1536700"/>
              <a:chExt cx="5079744" cy="4337957"/>
            </a:xfrm>
          </p:grpSpPr>
          <p:sp>
            <p:nvSpPr>
              <p:cNvPr id="12" name="Parallelogram 11">
                <a:extLst>
                  <a:ext uri="{FF2B5EF4-FFF2-40B4-BE49-F238E27FC236}">
                    <a16:creationId xmlns:a16="http://schemas.microsoft.com/office/drawing/2014/main" id="{8A956168-8DBD-4496-B823-7CBE0BA670C8}"/>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3" name="Parallelogram 12">
                <a:extLst>
                  <a:ext uri="{FF2B5EF4-FFF2-40B4-BE49-F238E27FC236}">
                    <a16:creationId xmlns:a16="http://schemas.microsoft.com/office/drawing/2014/main" id="{76B18ADF-DB94-45DF-B52E-FDE32CEE05F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grpSp>
          <p:nvGrpSpPr>
            <p:cNvPr id="9" name="Group 8">
              <a:extLst>
                <a:ext uri="{FF2B5EF4-FFF2-40B4-BE49-F238E27FC236}">
                  <a16:creationId xmlns:a16="http://schemas.microsoft.com/office/drawing/2014/main" id="{6550DE8E-4338-4DAE-A58A-78DE7650D41F}"/>
                </a:ext>
              </a:extLst>
            </p:cNvPr>
            <p:cNvGrpSpPr/>
            <p:nvPr/>
          </p:nvGrpSpPr>
          <p:grpSpPr>
            <a:xfrm flipH="1">
              <a:off x="5730869" y="4546600"/>
              <a:ext cx="5079744" cy="4337957"/>
              <a:chOff x="6070856" y="1536700"/>
              <a:chExt cx="5079744" cy="4337957"/>
            </a:xfrm>
          </p:grpSpPr>
          <p:sp>
            <p:nvSpPr>
              <p:cNvPr id="10" name="Parallelogram 9">
                <a:extLst>
                  <a:ext uri="{FF2B5EF4-FFF2-40B4-BE49-F238E27FC236}">
                    <a16:creationId xmlns:a16="http://schemas.microsoft.com/office/drawing/2014/main" id="{87CFB768-DE6E-4302-A417-71805FCDCBA6}"/>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11" name="Parallelogram 10">
                <a:extLst>
                  <a:ext uri="{FF2B5EF4-FFF2-40B4-BE49-F238E27FC236}">
                    <a16:creationId xmlns:a16="http://schemas.microsoft.com/office/drawing/2014/main" id="{307629AE-572F-4D3E-B274-1252D43D006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grpSp>
      </p:grpSp>
      <p:sp>
        <p:nvSpPr>
          <p:cNvPr id="22" name="TextBox 21">
            <a:extLst>
              <a:ext uri="{FF2B5EF4-FFF2-40B4-BE49-F238E27FC236}">
                <a16:creationId xmlns:a16="http://schemas.microsoft.com/office/drawing/2014/main" id="{80A63C7E-DE2F-400C-9CB2-E0CD004E9DF6}"/>
              </a:ext>
            </a:extLst>
          </p:cNvPr>
          <p:cNvSpPr txBox="1"/>
          <p:nvPr/>
        </p:nvSpPr>
        <p:spPr>
          <a:xfrm>
            <a:off x="963555" y="4626169"/>
            <a:ext cx="1828438" cy="307777"/>
          </a:xfrm>
          <a:prstGeom prst="rect">
            <a:avLst/>
          </a:prstGeom>
          <a:noFill/>
        </p:spPr>
        <p:txBody>
          <a:bodyPr wrap="square" lIns="0" tIns="0" rIns="0" bIns="0" rtlCol="0" anchor="ctr">
            <a:spAutoFit/>
          </a:bodyPr>
          <a:lstStyle/>
          <a:p>
            <a:pPr algn="ctr"/>
            <a:r>
              <a:rPr lang="en-US" sz="2000">
                <a:solidFill>
                  <a:srgbClr val="1C7072"/>
                </a:solidFill>
                <a:latin typeface="Corbel" panose="020B0503020204020204" pitchFamily="34" charset="0"/>
                <a:cs typeface="Calibri Light" panose="020F0302020204030204" pitchFamily="34" charset="0"/>
              </a:rPr>
              <a:t>DATA SETI</a:t>
            </a:r>
            <a:endParaRPr lang="en-US" sz="2000" dirty="0">
              <a:solidFill>
                <a:srgbClr val="1C7072"/>
              </a:solidFill>
              <a:latin typeface="Corbel" panose="020B0503020204020204" pitchFamily="34" charset="0"/>
              <a:cs typeface="Calibri Light" panose="020F0302020204030204" pitchFamily="34" charset="0"/>
            </a:endParaRPr>
          </a:p>
        </p:txBody>
      </p:sp>
      <p:cxnSp>
        <p:nvCxnSpPr>
          <p:cNvPr id="77" name="Straight Connector 76">
            <a:extLst>
              <a:ext uri="{FF2B5EF4-FFF2-40B4-BE49-F238E27FC236}">
                <a16:creationId xmlns:a16="http://schemas.microsoft.com/office/drawing/2014/main" id="{AC2CCFC7-B82B-474C-BD4A-DE4FB7306249}"/>
              </a:ext>
            </a:extLst>
          </p:cNvPr>
          <p:cNvCxnSpPr>
            <a:cxnSpLocks/>
          </p:cNvCxnSpPr>
          <p:nvPr/>
        </p:nvCxnSpPr>
        <p:spPr>
          <a:xfrm>
            <a:off x="1873629"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sp>
        <p:nvSpPr>
          <p:cNvPr id="82" name="Rounded Rectangle 20">
            <a:extLst>
              <a:ext uri="{FF2B5EF4-FFF2-40B4-BE49-F238E27FC236}">
                <a16:creationId xmlns:a16="http://schemas.microsoft.com/office/drawing/2014/main" id="{B5B6CBAB-7992-4C1D-B3DF-091AE23117B5}"/>
              </a:ext>
            </a:extLst>
          </p:cNvPr>
          <p:cNvSpPr/>
          <p:nvPr/>
        </p:nvSpPr>
        <p:spPr>
          <a:xfrm rot="2700000">
            <a:off x="1442196" y="2936272"/>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3" name="Rounded Rectangle 23">
            <a:extLst>
              <a:ext uri="{FF2B5EF4-FFF2-40B4-BE49-F238E27FC236}">
                <a16:creationId xmlns:a16="http://schemas.microsoft.com/office/drawing/2014/main" id="{A34CC54C-02FE-4A66-99EE-37FEB2E28E2D}"/>
              </a:ext>
            </a:extLst>
          </p:cNvPr>
          <p:cNvSpPr/>
          <p:nvPr/>
        </p:nvSpPr>
        <p:spPr>
          <a:xfrm rot="2700000">
            <a:off x="4254345" y="2936271"/>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4" name="Rounded Rectangle 24">
            <a:extLst>
              <a:ext uri="{FF2B5EF4-FFF2-40B4-BE49-F238E27FC236}">
                <a16:creationId xmlns:a16="http://schemas.microsoft.com/office/drawing/2014/main" id="{3976BFCD-24AA-474B-98A6-52BF66A164DE}"/>
              </a:ext>
            </a:extLst>
          </p:cNvPr>
          <p:cNvSpPr/>
          <p:nvPr/>
        </p:nvSpPr>
        <p:spPr>
          <a:xfrm rot="2700000">
            <a:off x="7066495" y="2936271"/>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85" name="Rounded Rectangle 25">
            <a:extLst>
              <a:ext uri="{FF2B5EF4-FFF2-40B4-BE49-F238E27FC236}">
                <a16:creationId xmlns:a16="http://schemas.microsoft.com/office/drawing/2014/main" id="{2027DCA1-921A-49F2-B131-6E64D111EB6D}"/>
              </a:ext>
            </a:extLst>
          </p:cNvPr>
          <p:cNvSpPr/>
          <p:nvPr/>
        </p:nvSpPr>
        <p:spPr>
          <a:xfrm rot="2700000">
            <a:off x="9878644" y="2936270"/>
            <a:ext cx="871157" cy="871157"/>
          </a:xfrm>
          <a:prstGeom prst="roundRect">
            <a:avLst>
              <a:gd name="adj" fmla="val 28415"/>
            </a:avLst>
          </a:prstGeom>
          <a:solidFill>
            <a:srgbClr val="1C7072"/>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cxnSp>
        <p:nvCxnSpPr>
          <p:cNvPr id="87" name="Straight Connector 86">
            <a:extLst>
              <a:ext uri="{FF2B5EF4-FFF2-40B4-BE49-F238E27FC236}">
                <a16:creationId xmlns:a16="http://schemas.microsoft.com/office/drawing/2014/main" id="{12D7E8E4-4193-4125-A57C-477E51D86A57}"/>
              </a:ext>
            </a:extLst>
          </p:cNvPr>
          <p:cNvCxnSpPr>
            <a:cxnSpLocks/>
          </p:cNvCxnSpPr>
          <p:nvPr/>
        </p:nvCxnSpPr>
        <p:spPr>
          <a:xfrm>
            <a:off x="4668884"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14D5B6D-8710-4901-9C71-0C8C6143B268}"/>
              </a:ext>
            </a:extLst>
          </p:cNvPr>
          <p:cNvCxnSpPr>
            <a:cxnSpLocks/>
          </p:cNvCxnSpPr>
          <p:nvPr/>
        </p:nvCxnSpPr>
        <p:spPr>
          <a:xfrm>
            <a:off x="7501555"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0CBEF46-B494-4416-8626-20FA6E4C8645}"/>
              </a:ext>
            </a:extLst>
          </p:cNvPr>
          <p:cNvCxnSpPr>
            <a:cxnSpLocks/>
          </p:cNvCxnSpPr>
          <p:nvPr/>
        </p:nvCxnSpPr>
        <p:spPr>
          <a:xfrm>
            <a:off x="10311430" y="3824872"/>
            <a:ext cx="0" cy="680453"/>
          </a:xfrm>
          <a:prstGeom prst="line">
            <a:avLst/>
          </a:prstGeom>
          <a:ln w="9525">
            <a:solidFill>
              <a:srgbClr val="1C7072"/>
            </a:solidFill>
            <a:tailEnd type="ova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F2F8757-194C-4792-A29A-B88AB6197D34}"/>
              </a:ext>
            </a:extLst>
          </p:cNvPr>
          <p:cNvSpPr txBox="1"/>
          <p:nvPr/>
        </p:nvSpPr>
        <p:spPr>
          <a:xfrm>
            <a:off x="846183" y="4964724"/>
            <a:ext cx="2087531" cy="523220"/>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Tregohet nga ku e kemi marrur data setin </a:t>
            </a:r>
          </a:p>
        </p:txBody>
      </p:sp>
      <p:sp>
        <p:nvSpPr>
          <p:cNvPr id="91" name="TextBox 90">
            <a:extLst>
              <a:ext uri="{FF2B5EF4-FFF2-40B4-BE49-F238E27FC236}">
                <a16:creationId xmlns:a16="http://schemas.microsoft.com/office/drawing/2014/main" id="{B2EA1742-7B64-4EDB-ADC9-4472C2832877}"/>
              </a:ext>
            </a:extLst>
          </p:cNvPr>
          <p:cNvSpPr txBox="1"/>
          <p:nvPr/>
        </p:nvSpPr>
        <p:spPr>
          <a:xfrm>
            <a:off x="3470372" y="4625389"/>
            <a:ext cx="2397024" cy="615553"/>
          </a:xfrm>
          <a:prstGeom prst="rect">
            <a:avLst/>
          </a:prstGeom>
          <a:noFill/>
        </p:spPr>
        <p:txBody>
          <a:bodyPr wrap="square" lIns="0" tIns="0" rIns="0" bIns="0" rtlCol="0" anchor="ctr">
            <a:spAutoFit/>
          </a:bodyPr>
          <a:lstStyle/>
          <a:p>
            <a:pPr algn="ctr"/>
            <a:r>
              <a:rPr lang="en-US" sz="2000">
                <a:solidFill>
                  <a:srgbClr val="1C7072"/>
                </a:solidFill>
                <a:latin typeface="Corbel" panose="020B0503020204020204" pitchFamily="34" charset="0"/>
                <a:cs typeface="Calibri Light" panose="020F0302020204030204" pitchFamily="34" charset="0"/>
              </a:rPr>
              <a:t>PARA PROCESIMI </a:t>
            </a:r>
          </a:p>
          <a:p>
            <a:pPr algn="ctr"/>
            <a:r>
              <a:rPr lang="en-US" sz="2000">
                <a:solidFill>
                  <a:srgbClr val="1C7072"/>
                </a:solidFill>
                <a:latin typeface="Corbel" panose="020B0503020204020204" pitchFamily="34" charset="0"/>
                <a:cs typeface="Calibri Light" panose="020F0302020204030204" pitchFamily="34" charset="0"/>
              </a:rPr>
              <a:t>DHE ALGORITMI </a:t>
            </a:r>
            <a:endParaRPr lang="en-US" sz="2000" dirty="0">
              <a:solidFill>
                <a:srgbClr val="1C7072"/>
              </a:solidFill>
              <a:latin typeface="Corbel" panose="020B0503020204020204" pitchFamily="34" charset="0"/>
              <a:cs typeface="Calibri Light" panose="020F0302020204030204" pitchFamily="34" charset="0"/>
            </a:endParaRPr>
          </a:p>
        </p:txBody>
      </p:sp>
      <p:sp>
        <p:nvSpPr>
          <p:cNvPr id="92" name="TextBox 91">
            <a:extLst>
              <a:ext uri="{FF2B5EF4-FFF2-40B4-BE49-F238E27FC236}">
                <a16:creationId xmlns:a16="http://schemas.microsoft.com/office/drawing/2014/main" id="{1231E443-2AFF-4299-9C74-506838F6840A}"/>
              </a:ext>
            </a:extLst>
          </p:cNvPr>
          <p:cNvSpPr txBox="1"/>
          <p:nvPr/>
        </p:nvSpPr>
        <p:spPr>
          <a:xfrm>
            <a:off x="3609353" y="5226362"/>
            <a:ext cx="2087531" cy="738664"/>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Shpjegohet para procesimi dhe algoritmi q</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e kemi p</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rdorur</a:t>
            </a:r>
          </a:p>
        </p:txBody>
      </p:sp>
      <p:sp>
        <p:nvSpPr>
          <p:cNvPr id="93" name="TextBox 92">
            <a:extLst>
              <a:ext uri="{FF2B5EF4-FFF2-40B4-BE49-F238E27FC236}">
                <a16:creationId xmlns:a16="http://schemas.microsoft.com/office/drawing/2014/main" id="{4351D22A-6CA9-4DDC-8A9E-526307CD304B}"/>
              </a:ext>
            </a:extLst>
          </p:cNvPr>
          <p:cNvSpPr txBox="1"/>
          <p:nvPr/>
        </p:nvSpPr>
        <p:spPr>
          <a:xfrm>
            <a:off x="6590983" y="4626168"/>
            <a:ext cx="1828438" cy="307777"/>
          </a:xfrm>
          <a:prstGeom prst="rect">
            <a:avLst/>
          </a:prstGeom>
          <a:noFill/>
        </p:spPr>
        <p:txBody>
          <a:bodyPr wrap="square" lIns="0" tIns="0" rIns="0" bIns="0" rtlCol="0" anchor="ctr">
            <a:spAutoFit/>
          </a:bodyPr>
          <a:lstStyle/>
          <a:p>
            <a:pPr algn="ctr"/>
            <a:r>
              <a:rPr lang="en-US" sz="2000">
                <a:solidFill>
                  <a:srgbClr val="1C7072"/>
                </a:solidFill>
                <a:latin typeface="Corbel" panose="020B0503020204020204" pitchFamily="34" charset="0"/>
                <a:cs typeface="Calibri Light" panose="020F0302020204030204" pitchFamily="34" charset="0"/>
              </a:rPr>
              <a:t>CLOUD</a:t>
            </a:r>
            <a:endParaRPr lang="en-US" sz="2000" dirty="0">
              <a:solidFill>
                <a:srgbClr val="1C7072"/>
              </a:solidFill>
              <a:latin typeface="Corbel" panose="020B0503020204020204" pitchFamily="34" charset="0"/>
              <a:cs typeface="Calibri Light" panose="020F0302020204030204" pitchFamily="34" charset="0"/>
            </a:endParaRPr>
          </a:p>
        </p:txBody>
      </p:sp>
      <p:sp>
        <p:nvSpPr>
          <p:cNvPr id="95" name="TextBox 94">
            <a:extLst>
              <a:ext uri="{FF2B5EF4-FFF2-40B4-BE49-F238E27FC236}">
                <a16:creationId xmlns:a16="http://schemas.microsoft.com/office/drawing/2014/main" id="{749AEE0C-1238-4426-BC90-3D9BE134905D}"/>
              </a:ext>
            </a:extLst>
          </p:cNvPr>
          <p:cNvSpPr txBox="1"/>
          <p:nvPr/>
        </p:nvSpPr>
        <p:spPr>
          <a:xfrm>
            <a:off x="9400007" y="4626167"/>
            <a:ext cx="1828438" cy="307777"/>
          </a:xfrm>
          <a:prstGeom prst="rect">
            <a:avLst/>
          </a:prstGeom>
          <a:noFill/>
        </p:spPr>
        <p:txBody>
          <a:bodyPr wrap="square" lIns="0" tIns="0" rIns="0" bIns="0" rtlCol="0" anchor="ctr">
            <a:spAutoFit/>
          </a:bodyPr>
          <a:lstStyle/>
          <a:p>
            <a:pPr algn="ctr"/>
            <a:r>
              <a:rPr lang="en-US" sz="2000">
                <a:solidFill>
                  <a:srgbClr val="1C7072"/>
                </a:solidFill>
                <a:latin typeface="Corbel" panose="020B0503020204020204" pitchFamily="34" charset="0"/>
                <a:cs typeface="Calibri Light" panose="020F0302020204030204" pitchFamily="34" charset="0"/>
              </a:rPr>
              <a:t>FLUTTER</a:t>
            </a:r>
            <a:endParaRPr lang="en-US" sz="2000" dirty="0">
              <a:solidFill>
                <a:srgbClr val="1C7072"/>
              </a:solidFill>
              <a:latin typeface="Corbel" panose="020B0503020204020204" pitchFamily="34" charset="0"/>
              <a:cs typeface="Calibri Light" panose="020F0302020204030204" pitchFamily="34" charset="0"/>
            </a:endParaRPr>
          </a:p>
        </p:txBody>
      </p:sp>
      <p:sp>
        <p:nvSpPr>
          <p:cNvPr id="96" name="TextBox 95">
            <a:extLst>
              <a:ext uri="{FF2B5EF4-FFF2-40B4-BE49-F238E27FC236}">
                <a16:creationId xmlns:a16="http://schemas.microsoft.com/office/drawing/2014/main" id="{4134BCA7-A767-4D5D-9EBF-CDCCBE2DCD8A}"/>
              </a:ext>
            </a:extLst>
          </p:cNvPr>
          <p:cNvSpPr txBox="1"/>
          <p:nvPr/>
        </p:nvSpPr>
        <p:spPr>
          <a:xfrm>
            <a:off x="9267664" y="4908457"/>
            <a:ext cx="2087531" cy="523220"/>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M</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nyra e organizimit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aplikacionit</a:t>
            </a:r>
          </a:p>
        </p:txBody>
      </p:sp>
      <p:sp>
        <p:nvSpPr>
          <p:cNvPr id="97" name="TextBox 96">
            <a:extLst>
              <a:ext uri="{FF2B5EF4-FFF2-40B4-BE49-F238E27FC236}">
                <a16:creationId xmlns:a16="http://schemas.microsoft.com/office/drawing/2014/main" id="{CCAB36E7-5ABC-401F-B906-CDB9502443D7}"/>
              </a:ext>
            </a:extLst>
          </p:cNvPr>
          <p:cNvSpPr txBox="1"/>
          <p:nvPr/>
        </p:nvSpPr>
        <p:spPr>
          <a:xfrm>
            <a:off x="6495118" y="4893030"/>
            <a:ext cx="2087531" cy="523220"/>
          </a:xfrm>
          <a:prstGeom prst="rect">
            <a:avLst/>
          </a:prstGeom>
          <a:noFill/>
        </p:spPr>
        <p:txBody>
          <a:bodyPr wrap="square" rtlCol="0">
            <a:spAutoFit/>
          </a:bodyPr>
          <a:lstStyle/>
          <a:p>
            <a:pPr algn="ctr"/>
            <a:r>
              <a:rPr lang="en-US" sz="1400">
                <a:solidFill>
                  <a:srgbClr val="1C7072"/>
                </a:solidFill>
                <a:latin typeface="Corbel" panose="020B0503020204020204" pitchFamily="34" charset="0"/>
              </a:rPr>
              <a:t>M</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nyra e publikimit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imazhit Docker n</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Cloud.</a:t>
            </a:r>
          </a:p>
        </p:txBody>
      </p:sp>
      <p:sp>
        <p:nvSpPr>
          <p:cNvPr id="27" name="Rounded Rectangle 20">
            <a:extLst>
              <a:ext uri="{FF2B5EF4-FFF2-40B4-BE49-F238E27FC236}">
                <a16:creationId xmlns:a16="http://schemas.microsoft.com/office/drawing/2014/main" id="{1A801BF1-B008-46E3-9519-C5582B396F37}"/>
              </a:ext>
            </a:extLst>
          </p:cNvPr>
          <p:cNvSpPr/>
          <p:nvPr/>
        </p:nvSpPr>
        <p:spPr>
          <a:xfrm rot="2700000">
            <a:off x="1671452" y="3172956"/>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8" name="Rounded Rectangle 20">
            <a:extLst>
              <a:ext uri="{FF2B5EF4-FFF2-40B4-BE49-F238E27FC236}">
                <a16:creationId xmlns:a16="http://schemas.microsoft.com/office/drawing/2014/main" id="{5836A1F0-D1E2-4734-BE4C-415323578A4C}"/>
              </a:ext>
            </a:extLst>
          </p:cNvPr>
          <p:cNvSpPr/>
          <p:nvPr/>
        </p:nvSpPr>
        <p:spPr>
          <a:xfrm rot="2700000">
            <a:off x="4471155"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9" name="Rounded Rectangle 20">
            <a:extLst>
              <a:ext uri="{FF2B5EF4-FFF2-40B4-BE49-F238E27FC236}">
                <a16:creationId xmlns:a16="http://schemas.microsoft.com/office/drawing/2014/main" id="{6B8F307F-BB62-4CF7-BBC5-4F338E327B45}"/>
              </a:ext>
            </a:extLst>
          </p:cNvPr>
          <p:cNvSpPr/>
          <p:nvPr/>
        </p:nvSpPr>
        <p:spPr>
          <a:xfrm rot="2700000">
            <a:off x="7310453"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0" name="Rounded Rectangle 20">
            <a:extLst>
              <a:ext uri="{FF2B5EF4-FFF2-40B4-BE49-F238E27FC236}">
                <a16:creationId xmlns:a16="http://schemas.microsoft.com/office/drawing/2014/main" id="{73CFA13A-48AA-4AA7-BB2B-A7BE89D358C1}"/>
              </a:ext>
            </a:extLst>
          </p:cNvPr>
          <p:cNvSpPr/>
          <p:nvPr/>
        </p:nvSpPr>
        <p:spPr>
          <a:xfrm rot="2700000">
            <a:off x="10112536" y="3172957"/>
            <a:ext cx="397781" cy="397781"/>
          </a:xfrm>
          <a:prstGeom prst="roundRect">
            <a:avLst>
              <a:gd name="adj" fmla="val 28415"/>
            </a:avLst>
          </a:prstGeom>
          <a:solidFill>
            <a:srgbClr val="CDF2F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Tree>
    <p:extLst>
      <p:ext uri="{BB962C8B-B14F-4D97-AF65-F5344CB8AC3E}">
        <p14:creationId xmlns:p14="http://schemas.microsoft.com/office/powerpoint/2010/main" val="4213709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C8104E5E-BF98-4EDA-9AC9-E71DE87B065C}"/>
              </a:ext>
            </a:extLst>
          </p:cNvPr>
          <p:cNvSpPr/>
          <p:nvPr/>
        </p:nvSpPr>
        <p:spPr>
          <a:xfrm rot="5104526">
            <a:off x="-904228" y="385841"/>
            <a:ext cx="7300679" cy="6080900"/>
          </a:xfrm>
          <a:custGeom>
            <a:avLst/>
            <a:gdLst>
              <a:gd name="connsiteX0" fmla="*/ 108869 w 7300679"/>
              <a:gd name="connsiteY0" fmla="*/ 4039415 h 6080900"/>
              <a:gd name="connsiteX1" fmla="*/ 390785 w 7300679"/>
              <a:gd name="connsiteY1" fmla="*/ 767492 h 6080900"/>
              <a:gd name="connsiteX2" fmla="*/ 616741 w 7300679"/>
              <a:gd name="connsiteY2" fmla="*/ 551091 h 6080900"/>
              <a:gd name="connsiteX3" fmla="*/ 1465076 w 7300679"/>
              <a:gd name="connsiteY3" fmla="*/ 236256 h 6080900"/>
              <a:gd name="connsiteX4" fmla="*/ 3760911 w 7300679"/>
              <a:gd name="connsiteY4" fmla="*/ 939865 h 6080900"/>
              <a:gd name="connsiteX5" fmla="*/ 5482786 w 7300679"/>
              <a:gd name="connsiteY5" fmla="*/ 1720 h 6080900"/>
              <a:gd name="connsiteX6" fmla="*/ 7131614 w 7300679"/>
              <a:gd name="connsiteY6" fmla="*/ 694161 h 6080900"/>
              <a:gd name="connsiteX7" fmla="*/ 7286793 w 7300679"/>
              <a:gd name="connsiteY7" fmla="*/ 694226 h 6080900"/>
              <a:gd name="connsiteX8" fmla="*/ 7300679 w 7300679"/>
              <a:gd name="connsiteY8" fmla="*/ 692042 h 6080900"/>
              <a:gd name="connsiteX9" fmla="*/ 7266652 w 7300679"/>
              <a:gd name="connsiteY9" fmla="*/ 1145862 h 6080900"/>
              <a:gd name="connsiteX10" fmla="*/ 6841439 w 7300679"/>
              <a:gd name="connsiteY10" fmla="*/ 6080900 h 6080900"/>
              <a:gd name="connsiteX11" fmla="*/ 0 w 7300679"/>
              <a:gd name="connsiteY11" fmla="*/ 5491427 h 608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00679" h="6080900">
                <a:moveTo>
                  <a:pt x="108869" y="4039415"/>
                </a:moveTo>
                <a:lnTo>
                  <a:pt x="390785" y="767492"/>
                </a:lnTo>
                <a:lnTo>
                  <a:pt x="616741" y="551091"/>
                </a:lnTo>
                <a:cubicBezTo>
                  <a:pt x="852880" y="361704"/>
                  <a:pt x="1122658" y="255103"/>
                  <a:pt x="1465076" y="236256"/>
                </a:cubicBezTo>
                <a:cubicBezTo>
                  <a:pt x="2073819" y="202752"/>
                  <a:pt x="3091292" y="978954"/>
                  <a:pt x="3760911" y="939865"/>
                </a:cubicBezTo>
                <a:cubicBezTo>
                  <a:pt x="4430529" y="900776"/>
                  <a:pt x="4921003" y="42673"/>
                  <a:pt x="5482786" y="1720"/>
                </a:cubicBezTo>
                <a:cubicBezTo>
                  <a:pt x="6044570" y="-39233"/>
                  <a:pt x="6684623" y="664378"/>
                  <a:pt x="7131614" y="694161"/>
                </a:cubicBezTo>
                <a:cubicBezTo>
                  <a:pt x="7187489" y="697883"/>
                  <a:pt x="7238851" y="697825"/>
                  <a:pt x="7286793" y="694226"/>
                </a:cubicBezTo>
                <a:lnTo>
                  <a:pt x="7300679" y="692042"/>
                </a:lnTo>
                <a:lnTo>
                  <a:pt x="7266652" y="1145862"/>
                </a:lnTo>
                <a:lnTo>
                  <a:pt x="6841439" y="6080900"/>
                </a:lnTo>
                <a:lnTo>
                  <a:pt x="0" y="5491427"/>
                </a:lnTo>
                <a:close/>
              </a:path>
            </a:pathLst>
          </a:custGeom>
          <a:solidFill>
            <a:srgbClr val="AFEAEB">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56" name="Freeform: Shape 55">
            <a:extLst>
              <a:ext uri="{FF2B5EF4-FFF2-40B4-BE49-F238E27FC236}">
                <a16:creationId xmlns:a16="http://schemas.microsoft.com/office/drawing/2014/main" id="{E91D9E1C-4776-48D3-B9CF-CD3C18AC8D06}"/>
              </a:ext>
            </a:extLst>
          </p:cNvPr>
          <p:cNvSpPr/>
          <p:nvPr/>
        </p:nvSpPr>
        <p:spPr>
          <a:xfrm rot="5400000">
            <a:off x="-1847088" y="1847088"/>
            <a:ext cx="6858000" cy="3163824"/>
          </a:xfrm>
          <a:custGeom>
            <a:avLst/>
            <a:gdLst>
              <a:gd name="connsiteX0" fmla="*/ 2003797 w 12192000"/>
              <a:gd name="connsiteY0" fmla="*/ 997 h 4474299"/>
              <a:gd name="connsiteX1" fmla="*/ 2400300 w 12192000"/>
              <a:gd name="connsiteY1" fmla="*/ 16599 h 4474299"/>
              <a:gd name="connsiteX2" fmla="*/ 5435601 w 12192000"/>
              <a:gd name="connsiteY2" fmla="*/ 1248499 h 4474299"/>
              <a:gd name="connsiteX3" fmla="*/ 7899401 w 12192000"/>
              <a:gd name="connsiteY3" fmla="*/ 1235799 h 4474299"/>
              <a:gd name="connsiteX4" fmla="*/ 10147300 w 12192000"/>
              <a:gd name="connsiteY4" fmla="*/ 2315299 h 4474299"/>
              <a:gd name="connsiteX5" fmla="*/ 12091619 w 12192000"/>
              <a:gd name="connsiteY5" fmla="*/ 1580532 h 4474299"/>
              <a:gd name="connsiteX6" fmla="*/ 12192000 w 12192000"/>
              <a:gd name="connsiteY6" fmla="*/ 1543563 h 4474299"/>
              <a:gd name="connsiteX7" fmla="*/ 12192000 w 12192000"/>
              <a:gd name="connsiteY7" fmla="*/ 4474299 h 4474299"/>
              <a:gd name="connsiteX8" fmla="*/ 0 w 12192000"/>
              <a:gd name="connsiteY8" fmla="*/ 4474299 h 4474299"/>
              <a:gd name="connsiteX9" fmla="*/ 0 w 12192000"/>
              <a:gd name="connsiteY9" fmla="*/ 383415 h 4474299"/>
              <a:gd name="connsiteX10" fmla="*/ 329481 w 12192000"/>
              <a:gd name="connsiteY10" fmla="*/ 292799 h 4474299"/>
              <a:gd name="connsiteX11" fmla="*/ 2003797 w 12192000"/>
              <a:gd name="connsiteY11" fmla="*/ 997 h 447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474299">
                <a:moveTo>
                  <a:pt x="2003797" y="997"/>
                </a:moveTo>
                <a:cubicBezTo>
                  <a:pt x="2140182" y="-2252"/>
                  <a:pt x="2273036" y="2312"/>
                  <a:pt x="2400300" y="16599"/>
                </a:cubicBezTo>
                <a:cubicBezTo>
                  <a:pt x="3418417" y="130899"/>
                  <a:pt x="4519085" y="1045299"/>
                  <a:pt x="5435601" y="1248499"/>
                </a:cubicBezTo>
                <a:cubicBezTo>
                  <a:pt x="6352117" y="1451699"/>
                  <a:pt x="7114118" y="1057999"/>
                  <a:pt x="7899401" y="1235799"/>
                </a:cubicBezTo>
                <a:cubicBezTo>
                  <a:pt x="8684683" y="1413599"/>
                  <a:pt x="9398000" y="2270849"/>
                  <a:pt x="10147300" y="2315299"/>
                </a:cubicBezTo>
                <a:cubicBezTo>
                  <a:pt x="10756106" y="2351415"/>
                  <a:pt x="11574512" y="1790870"/>
                  <a:pt x="12091619" y="1580532"/>
                </a:cubicBezTo>
                <a:lnTo>
                  <a:pt x="12192000" y="1543563"/>
                </a:lnTo>
                <a:lnTo>
                  <a:pt x="12192000" y="4474299"/>
                </a:lnTo>
                <a:lnTo>
                  <a:pt x="0" y="4474299"/>
                </a:lnTo>
                <a:lnTo>
                  <a:pt x="0" y="383415"/>
                </a:lnTo>
                <a:lnTo>
                  <a:pt x="329481" y="292799"/>
                </a:lnTo>
                <a:cubicBezTo>
                  <a:pt x="856233" y="152008"/>
                  <a:pt x="1458260" y="13995"/>
                  <a:pt x="2003797" y="997"/>
                </a:cubicBezTo>
                <a:close/>
              </a:path>
            </a:pathLst>
          </a:custGeom>
          <a:gradFill flip="none" rotWithShape="1">
            <a:gsLst>
              <a:gs pos="7000">
                <a:srgbClr val="186062"/>
              </a:gs>
              <a:gs pos="100000">
                <a:srgbClr val="35C8CD"/>
              </a:gs>
            </a:gsLst>
            <a:lin ang="16800000" scaled="0"/>
            <a:tileRect/>
          </a:gradFill>
          <a:ln>
            <a:noFill/>
          </a:ln>
          <a:effectLst>
            <a:outerShdw blurRad="215900" dist="38100" dir="2700000" algn="t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57" name="Title 1">
            <a:extLst>
              <a:ext uri="{FF2B5EF4-FFF2-40B4-BE49-F238E27FC236}">
                <a16:creationId xmlns:a16="http://schemas.microsoft.com/office/drawing/2014/main" id="{B2E26E76-2086-4377-9BFE-2051C51BC261}"/>
              </a:ext>
            </a:extLst>
          </p:cNvPr>
          <p:cNvSpPr>
            <a:spLocks noGrp="1"/>
          </p:cNvSpPr>
          <p:nvPr>
            <p:ph type="title"/>
          </p:nvPr>
        </p:nvSpPr>
        <p:spPr>
          <a:xfrm>
            <a:off x="293148" y="354751"/>
            <a:ext cx="2240502" cy="668308"/>
          </a:xfrm>
        </p:spPr>
        <p:txBody>
          <a:bodyPr>
            <a:normAutofit/>
          </a:bodyPr>
          <a:lstStyle/>
          <a:p>
            <a:pPr algn="ctr"/>
            <a:r>
              <a:rPr lang="en-US" sz="3200">
                <a:solidFill>
                  <a:schemeClr val="bg1"/>
                </a:solidFill>
                <a:latin typeface="Corbel" panose="020B0503020204020204" pitchFamily="34" charset="0"/>
                <a:cs typeface="Calibri Light" panose="020F0302020204030204" pitchFamily="34" charset="0"/>
              </a:rPr>
              <a:t>DATA SETI</a:t>
            </a:r>
            <a:endParaRPr lang="en-US" sz="3200" dirty="0">
              <a:solidFill>
                <a:schemeClr val="bg1"/>
              </a:solidFill>
              <a:latin typeface="Corbel" panose="020B0503020204020204" pitchFamily="34" charset="0"/>
              <a:cs typeface="Calibri Light" panose="020F0302020204030204" pitchFamily="34" charset="0"/>
            </a:endParaRPr>
          </a:p>
        </p:txBody>
      </p:sp>
      <p:grpSp>
        <p:nvGrpSpPr>
          <p:cNvPr id="59" name="Group 58">
            <a:extLst>
              <a:ext uri="{FF2B5EF4-FFF2-40B4-BE49-F238E27FC236}">
                <a16:creationId xmlns:a16="http://schemas.microsoft.com/office/drawing/2014/main" id="{B9E6179A-5C24-4BCB-B89F-679350099473}"/>
              </a:ext>
            </a:extLst>
          </p:cNvPr>
          <p:cNvGrpSpPr/>
          <p:nvPr/>
        </p:nvGrpSpPr>
        <p:grpSpPr>
          <a:xfrm>
            <a:off x="6018754" y="815880"/>
            <a:ext cx="3929466" cy="1463983"/>
            <a:chOff x="7424334" y="1851103"/>
            <a:chExt cx="3929466" cy="1463983"/>
          </a:xfrm>
        </p:grpSpPr>
        <p:sp>
          <p:nvSpPr>
            <p:cNvPr id="60" name="Subtitle 176">
              <a:extLst>
                <a:ext uri="{FF2B5EF4-FFF2-40B4-BE49-F238E27FC236}">
                  <a16:creationId xmlns:a16="http://schemas.microsoft.com/office/drawing/2014/main" id="{35B81D7E-ED32-48E9-A3DC-26D90F8F6D3F}"/>
                </a:ext>
              </a:extLst>
            </p:cNvPr>
            <p:cNvSpPr txBox="1">
              <a:spLocks/>
            </p:cNvSpPr>
            <p:nvPr/>
          </p:nvSpPr>
          <p:spPr>
            <a:xfrm>
              <a:off x="7424334" y="2151691"/>
              <a:ext cx="3929466" cy="1163395"/>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q-AL" sz="1400">
                  <a:solidFill>
                    <a:srgbClr val="1C7072"/>
                  </a:solidFill>
                  <a:latin typeface="Corbel" panose="020B0503020204020204" pitchFamily="34" charset="0"/>
                </a:rPr>
                <a:t>Kaggle është platforma më e madhe për nga aspekti i shkencës së të dhënave</a:t>
              </a:r>
              <a:r>
                <a:rPr lang="en-US" sz="1400">
                  <a:solidFill>
                    <a:srgbClr val="1C7072"/>
                  </a:solidFill>
                  <a:latin typeface="Corbel" panose="020B0503020204020204" pitchFamily="34" charset="0"/>
                </a:rPr>
                <a:t> e cila</a:t>
              </a:r>
              <a:r>
                <a:rPr lang="sq-AL" sz="1400">
                  <a:solidFill>
                    <a:srgbClr val="1C7072"/>
                  </a:solidFill>
                  <a:latin typeface="Corbel" panose="020B0503020204020204" pitchFamily="34" charset="0"/>
                </a:rPr>
                <a:t> ju mundëson shkencëtarëve të të dhënave dhe zhvilluesve të ndryshëm, të përfshihen në konteste të fushës së mësimit të makinës</a:t>
              </a:r>
              <a:r>
                <a:rPr lang="en-US" sz="1400">
                  <a:solidFill>
                    <a:srgbClr val="1C7072"/>
                  </a:solidFill>
                  <a:latin typeface="Corbel" panose="020B0503020204020204" pitchFamily="34" charset="0"/>
                </a:rPr>
                <a:t>,</a:t>
              </a:r>
              <a:r>
                <a:rPr lang="sq-AL" sz="1400">
                  <a:solidFill>
                    <a:srgbClr val="1C7072"/>
                  </a:solidFill>
                  <a:latin typeface="Corbel" panose="020B0503020204020204" pitchFamily="34" charset="0"/>
                </a:rPr>
                <a:t> të shkruajnë dhe të ndajnë kodin me të tjerët, të hostojnë baza të të dhënave </a:t>
              </a:r>
              <a:r>
                <a:rPr lang="en-US" sz="1400">
                  <a:solidFill>
                    <a:srgbClr val="1C7072"/>
                  </a:solidFill>
                  <a:latin typeface="Corbel" panose="020B0503020204020204" pitchFamily="34" charset="0"/>
                </a:rPr>
                <a:t>etj.</a:t>
              </a:r>
              <a:endParaRPr lang="en-ID" sz="1400" dirty="0">
                <a:solidFill>
                  <a:srgbClr val="1C7072"/>
                </a:solidFill>
                <a:latin typeface="Corbel" panose="020B0503020204020204" pitchFamily="34" charset="0"/>
              </a:endParaRPr>
            </a:p>
          </p:txBody>
        </p:sp>
        <p:sp>
          <p:nvSpPr>
            <p:cNvPr id="61" name="Subtitle 176">
              <a:extLst>
                <a:ext uri="{FF2B5EF4-FFF2-40B4-BE49-F238E27FC236}">
                  <a16:creationId xmlns:a16="http://schemas.microsoft.com/office/drawing/2014/main" id="{C1572B3D-3FD8-4425-8BF9-0486551B4B95}"/>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KAGGLE</a:t>
              </a:r>
              <a:endParaRPr lang="en-ID" sz="1800" b="1" dirty="0">
                <a:solidFill>
                  <a:srgbClr val="1C7072"/>
                </a:solidFill>
                <a:latin typeface="Corbel" panose="020B0503020204020204" pitchFamily="34" charset="0"/>
              </a:endParaRPr>
            </a:p>
          </p:txBody>
        </p:sp>
      </p:grpSp>
      <p:grpSp>
        <p:nvGrpSpPr>
          <p:cNvPr id="62" name="Group 61">
            <a:extLst>
              <a:ext uri="{FF2B5EF4-FFF2-40B4-BE49-F238E27FC236}">
                <a16:creationId xmlns:a16="http://schemas.microsoft.com/office/drawing/2014/main" id="{6D01993A-44C0-4E9D-B1B0-CAD038D0E47B}"/>
              </a:ext>
            </a:extLst>
          </p:cNvPr>
          <p:cNvGrpSpPr/>
          <p:nvPr/>
        </p:nvGrpSpPr>
        <p:grpSpPr>
          <a:xfrm>
            <a:off x="5719966" y="2936102"/>
            <a:ext cx="3929466" cy="882286"/>
            <a:chOff x="7424334" y="1851103"/>
            <a:chExt cx="3929466" cy="882286"/>
          </a:xfrm>
        </p:grpSpPr>
        <p:sp>
          <p:nvSpPr>
            <p:cNvPr id="63" name="Subtitle 176">
              <a:extLst>
                <a:ext uri="{FF2B5EF4-FFF2-40B4-BE49-F238E27FC236}">
                  <a16:creationId xmlns:a16="http://schemas.microsoft.com/office/drawing/2014/main" id="{83D575C7-3F19-4827-8FB0-1DEFE8EC86EE}"/>
                </a:ext>
              </a:extLst>
            </p:cNvPr>
            <p:cNvSpPr txBox="1">
              <a:spLocks/>
            </p:cNvSpPr>
            <p:nvPr/>
          </p:nvSpPr>
          <p:spPr>
            <a:xfrm>
              <a:off x="7424334" y="2151691"/>
              <a:ext cx="3929466" cy="581698"/>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a:solidFill>
                    <a:srgbClr val="1C7072"/>
                  </a:solidFill>
                  <a:latin typeface="Corbel" panose="020B0503020204020204" pitchFamily="34" charset="0"/>
                </a:rPr>
                <a:t>Data seti </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sht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i p</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rb</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r</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nga 70 kolona dhe rreth 500000 rreshta dhe nuk ka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dh</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na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korruptuara apo q</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mungojn</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andaj edhe e kemi zgjedhur t</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 till</a:t>
              </a:r>
              <a:r>
                <a:rPr lang="sq-AL" sz="1400">
                  <a:solidFill>
                    <a:srgbClr val="1C7072"/>
                  </a:solidFill>
                  <a:latin typeface="Corbel" panose="020B0503020204020204" pitchFamily="34" charset="0"/>
                </a:rPr>
                <a:t>ë</a:t>
              </a:r>
              <a:r>
                <a:rPr lang="en-US" sz="1400">
                  <a:solidFill>
                    <a:srgbClr val="1C7072"/>
                  </a:solidFill>
                  <a:latin typeface="Corbel" panose="020B0503020204020204" pitchFamily="34" charset="0"/>
                </a:rPr>
                <a:t>.</a:t>
              </a:r>
              <a:endParaRPr lang="en-ID" sz="1400" dirty="0">
                <a:solidFill>
                  <a:srgbClr val="1C7072"/>
                </a:solidFill>
                <a:latin typeface="Corbel" panose="020B0503020204020204" pitchFamily="34" charset="0"/>
              </a:endParaRPr>
            </a:p>
          </p:txBody>
        </p:sp>
        <p:sp>
          <p:nvSpPr>
            <p:cNvPr id="64" name="Subtitle 176">
              <a:extLst>
                <a:ext uri="{FF2B5EF4-FFF2-40B4-BE49-F238E27FC236}">
                  <a16:creationId xmlns:a16="http://schemas.microsoft.com/office/drawing/2014/main" id="{F60E4DFC-2466-45BC-93B1-EAAA876044EE}"/>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PAMJA E PARE</a:t>
              </a:r>
              <a:endParaRPr lang="en-ID" sz="1800" b="1" dirty="0">
                <a:solidFill>
                  <a:srgbClr val="1C7072"/>
                </a:solidFill>
                <a:latin typeface="Corbel" panose="020B0503020204020204" pitchFamily="34" charset="0"/>
              </a:endParaRPr>
            </a:p>
          </p:txBody>
        </p:sp>
      </p:grpSp>
      <p:grpSp>
        <p:nvGrpSpPr>
          <p:cNvPr id="65" name="Group 64">
            <a:extLst>
              <a:ext uri="{FF2B5EF4-FFF2-40B4-BE49-F238E27FC236}">
                <a16:creationId xmlns:a16="http://schemas.microsoft.com/office/drawing/2014/main" id="{C4C7C113-DA63-4107-961F-1804D5846BFB}"/>
              </a:ext>
            </a:extLst>
          </p:cNvPr>
          <p:cNvGrpSpPr/>
          <p:nvPr/>
        </p:nvGrpSpPr>
        <p:grpSpPr>
          <a:xfrm>
            <a:off x="6442894" y="4887757"/>
            <a:ext cx="3929466" cy="1076185"/>
            <a:chOff x="7424334" y="1851103"/>
            <a:chExt cx="3929466" cy="1076185"/>
          </a:xfrm>
        </p:grpSpPr>
        <p:sp>
          <p:nvSpPr>
            <p:cNvPr id="66" name="Subtitle 176">
              <a:extLst>
                <a:ext uri="{FF2B5EF4-FFF2-40B4-BE49-F238E27FC236}">
                  <a16:creationId xmlns:a16="http://schemas.microsoft.com/office/drawing/2014/main" id="{CB82AB0E-EBFE-4F67-B555-496DFCFE1812}"/>
                </a:ext>
              </a:extLst>
            </p:cNvPr>
            <p:cNvSpPr txBox="1">
              <a:spLocks/>
            </p:cNvSpPr>
            <p:nvPr/>
          </p:nvSpPr>
          <p:spPr>
            <a:xfrm>
              <a:off x="7424334" y="2151691"/>
              <a:ext cx="3929466" cy="775597"/>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400">
                  <a:solidFill>
                    <a:srgbClr val="1C7072"/>
                  </a:solidFill>
                  <a:latin typeface="Corbel" panose="020B0503020204020204" pitchFamily="34" charset="0"/>
                </a:rPr>
                <a:t>Si përzgjedhje e atributeve janë marrur kolonat të cilat më së shumti ndryshojnë rrjedhjen e lojes. Këto kolona janë përzgjedhur më së shumti në bazë të eksperiencës me video-lojën përkatëse.</a:t>
              </a:r>
              <a:endParaRPr lang="en-ID" sz="1400" dirty="0">
                <a:solidFill>
                  <a:srgbClr val="1C7072"/>
                </a:solidFill>
                <a:latin typeface="Corbel" panose="020B0503020204020204" pitchFamily="34" charset="0"/>
              </a:endParaRPr>
            </a:p>
          </p:txBody>
        </p:sp>
        <p:sp>
          <p:nvSpPr>
            <p:cNvPr id="67" name="Subtitle 176">
              <a:extLst>
                <a:ext uri="{FF2B5EF4-FFF2-40B4-BE49-F238E27FC236}">
                  <a16:creationId xmlns:a16="http://schemas.microsoft.com/office/drawing/2014/main" id="{3239FB88-B06F-4D04-BE18-E5CC1A0C5029}"/>
                </a:ext>
              </a:extLst>
            </p:cNvPr>
            <p:cNvSpPr txBox="1">
              <a:spLocks/>
            </p:cNvSpPr>
            <p:nvPr/>
          </p:nvSpPr>
          <p:spPr>
            <a:xfrm>
              <a:off x="7424334" y="1851103"/>
              <a:ext cx="1540593" cy="249299"/>
            </a:xfrm>
            <a:prstGeom prst="rect">
              <a:avLst/>
            </a:prstGeom>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D" sz="1800" b="1">
                  <a:solidFill>
                    <a:srgbClr val="1C7072"/>
                  </a:solidFill>
                  <a:latin typeface="Corbel" panose="020B0503020204020204" pitchFamily="34" charset="0"/>
                </a:rPr>
                <a:t>ATRIBUTET</a:t>
              </a:r>
              <a:endParaRPr lang="en-ID" sz="1800" b="1" dirty="0">
                <a:solidFill>
                  <a:srgbClr val="1C7072"/>
                </a:solidFill>
                <a:latin typeface="Corbel" panose="020B0503020204020204" pitchFamily="34" charset="0"/>
              </a:endParaRPr>
            </a:p>
          </p:txBody>
        </p:sp>
      </p:grpSp>
      <p:sp>
        <p:nvSpPr>
          <p:cNvPr id="105" name="Oval 104">
            <a:extLst>
              <a:ext uri="{FF2B5EF4-FFF2-40B4-BE49-F238E27FC236}">
                <a16:creationId xmlns:a16="http://schemas.microsoft.com/office/drawing/2014/main" id="{9C73546D-21F3-4114-AAE2-B1029B79275B}"/>
              </a:ext>
            </a:extLst>
          </p:cNvPr>
          <p:cNvSpPr/>
          <p:nvPr/>
        </p:nvSpPr>
        <p:spPr>
          <a:xfrm>
            <a:off x="4491585" y="2912836"/>
            <a:ext cx="921176" cy="921174"/>
          </a:xfrm>
          <a:prstGeom prst="ellipse">
            <a:avLst/>
          </a:prstGeom>
          <a:solidFill>
            <a:srgbClr val="20808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solidFill>
                <a:srgbClr val="1C7072"/>
              </a:solidFill>
              <a:latin typeface="Corbel" panose="020B0503020204020204" pitchFamily="34" charset="0"/>
            </a:endParaRPr>
          </a:p>
        </p:txBody>
      </p:sp>
      <p:sp>
        <p:nvSpPr>
          <p:cNvPr id="117" name="Oval 116">
            <a:extLst>
              <a:ext uri="{FF2B5EF4-FFF2-40B4-BE49-F238E27FC236}">
                <a16:creationId xmlns:a16="http://schemas.microsoft.com/office/drawing/2014/main" id="{B9E4A853-192F-4233-8F8C-195FF95519DC}"/>
              </a:ext>
            </a:extLst>
          </p:cNvPr>
          <p:cNvSpPr/>
          <p:nvPr/>
        </p:nvSpPr>
        <p:spPr>
          <a:xfrm flipH="1">
            <a:off x="5361759" y="4864435"/>
            <a:ext cx="921174" cy="921174"/>
          </a:xfrm>
          <a:prstGeom prst="ellipse">
            <a:avLst/>
          </a:prstGeom>
          <a:solidFill>
            <a:srgbClr val="26979A"/>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D">
              <a:solidFill>
                <a:srgbClr val="1C7072"/>
              </a:solidFill>
              <a:latin typeface="Corbel" panose="020B0503020204020204" pitchFamily="34" charset="0"/>
            </a:endParaRPr>
          </a:p>
        </p:txBody>
      </p:sp>
      <p:sp>
        <p:nvSpPr>
          <p:cNvPr id="149" name="Oval 148">
            <a:extLst>
              <a:ext uri="{FF2B5EF4-FFF2-40B4-BE49-F238E27FC236}">
                <a16:creationId xmlns:a16="http://schemas.microsoft.com/office/drawing/2014/main" id="{D1921242-B71B-48EE-BC8F-3FFBF4D72073}"/>
              </a:ext>
            </a:extLst>
          </p:cNvPr>
          <p:cNvSpPr/>
          <p:nvPr/>
        </p:nvSpPr>
        <p:spPr>
          <a:xfrm>
            <a:off x="4842766" y="990335"/>
            <a:ext cx="921176" cy="921174"/>
          </a:xfrm>
          <a:prstGeom prst="ellipse">
            <a:avLst/>
          </a:prstGeom>
          <a:solidFill>
            <a:srgbClr val="186062"/>
          </a:solidFill>
          <a:ln>
            <a:noFil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D" sz="2000" b="1">
              <a:solidFill>
                <a:srgbClr val="1C7072"/>
              </a:solidFill>
              <a:latin typeface="Corbel" panose="020B0503020204020204" pitchFamily="34" charset="0"/>
            </a:endParaRPr>
          </a:p>
        </p:txBody>
      </p:sp>
      <p:sp>
        <p:nvSpPr>
          <p:cNvPr id="17" name="Oval 16">
            <a:extLst>
              <a:ext uri="{FF2B5EF4-FFF2-40B4-BE49-F238E27FC236}">
                <a16:creationId xmlns:a16="http://schemas.microsoft.com/office/drawing/2014/main" id="{52F05023-5109-407D-9438-4F9D9EE7D43A}"/>
              </a:ext>
            </a:extLst>
          </p:cNvPr>
          <p:cNvSpPr/>
          <p:nvPr/>
        </p:nvSpPr>
        <p:spPr>
          <a:xfrm>
            <a:off x="5103705" y="1251274"/>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18" name="Oval 17">
            <a:extLst>
              <a:ext uri="{FF2B5EF4-FFF2-40B4-BE49-F238E27FC236}">
                <a16:creationId xmlns:a16="http://schemas.microsoft.com/office/drawing/2014/main" id="{7029B9FE-A80E-4094-85E3-08285F67DE66}"/>
              </a:ext>
            </a:extLst>
          </p:cNvPr>
          <p:cNvSpPr/>
          <p:nvPr/>
        </p:nvSpPr>
        <p:spPr>
          <a:xfrm>
            <a:off x="4752524" y="3173775"/>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19" name="Oval 18">
            <a:extLst>
              <a:ext uri="{FF2B5EF4-FFF2-40B4-BE49-F238E27FC236}">
                <a16:creationId xmlns:a16="http://schemas.microsoft.com/office/drawing/2014/main" id="{F1BD616B-6156-4E6C-953E-1B602624ACB1}"/>
              </a:ext>
            </a:extLst>
          </p:cNvPr>
          <p:cNvSpPr/>
          <p:nvPr/>
        </p:nvSpPr>
        <p:spPr>
          <a:xfrm>
            <a:off x="5622697" y="5127286"/>
            <a:ext cx="399297" cy="39929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Tree>
    <p:extLst>
      <p:ext uri="{BB962C8B-B14F-4D97-AF65-F5344CB8AC3E}">
        <p14:creationId xmlns:p14="http://schemas.microsoft.com/office/powerpoint/2010/main" val="38092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500" fill="hold"/>
                                        <p:tgtEl>
                                          <p:spTgt spid="56"/>
                                        </p:tgtEl>
                                        <p:attrNameLst>
                                          <p:attrName>ppt_x</p:attrName>
                                        </p:attrNameLst>
                                      </p:cBhvr>
                                      <p:tavLst>
                                        <p:tav tm="0">
                                          <p:val>
                                            <p:strVal val="0-#ppt_w/2"/>
                                          </p:val>
                                        </p:tav>
                                        <p:tav tm="100000">
                                          <p:val>
                                            <p:strVal val="#ppt_x"/>
                                          </p:val>
                                        </p:tav>
                                      </p:tavLst>
                                    </p:anim>
                                    <p:anim calcmode="lin" valueType="num">
                                      <p:cBhvr additive="base">
                                        <p:cTn id="8" dur="1500" fill="hold"/>
                                        <p:tgtEl>
                                          <p:spTgt spid="5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500" fill="hold"/>
                                        <p:tgtEl>
                                          <p:spTgt spid="4"/>
                                        </p:tgtEl>
                                        <p:attrNameLst>
                                          <p:attrName>ppt_x</p:attrName>
                                        </p:attrNameLst>
                                      </p:cBhvr>
                                      <p:tavLst>
                                        <p:tav tm="0">
                                          <p:val>
                                            <p:strVal val="0-#ppt_w/2"/>
                                          </p:val>
                                        </p:tav>
                                        <p:tav tm="100000">
                                          <p:val>
                                            <p:strVal val="#ppt_x"/>
                                          </p:val>
                                        </p:tav>
                                      </p:tavLst>
                                    </p:anim>
                                    <p:anim calcmode="lin" valueType="num">
                                      <p:cBhvr additive="base">
                                        <p:cTn id="12" dur="15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100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1000"/>
                                        <p:tgtEl>
                                          <p:spTgt spid="57"/>
                                        </p:tgtEl>
                                      </p:cBhvr>
                                    </p:animEffect>
                                    <p:anim calcmode="lin" valueType="num">
                                      <p:cBhvr>
                                        <p:cTn id="16" dur="1000" fill="hold"/>
                                        <p:tgtEl>
                                          <p:spTgt spid="57"/>
                                        </p:tgtEl>
                                        <p:attrNameLst>
                                          <p:attrName>ppt_x</p:attrName>
                                        </p:attrNameLst>
                                      </p:cBhvr>
                                      <p:tavLst>
                                        <p:tav tm="0">
                                          <p:val>
                                            <p:strVal val="#ppt_x"/>
                                          </p:val>
                                        </p:tav>
                                        <p:tav tm="100000">
                                          <p:val>
                                            <p:strVal val="#ppt_x"/>
                                          </p:val>
                                        </p:tav>
                                      </p:tavLst>
                                    </p:anim>
                                    <p:anim calcmode="lin" valueType="num">
                                      <p:cBhvr>
                                        <p:cTn id="17" dur="1000" fill="hold"/>
                                        <p:tgtEl>
                                          <p:spTgt spid="57"/>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1000"/>
                                        <p:tgtEl>
                                          <p:spTgt spid="59"/>
                                        </p:tgtEl>
                                      </p:cBhvr>
                                    </p:animEffect>
                                  </p:childTnLst>
                                </p:cTn>
                              </p:par>
                              <p:par>
                                <p:cTn id="21" presetID="22" presetClass="entr" presetSubtype="8"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1000"/>
                                        <p:tgtEl>
                                          <p:spTgt spid="62"/>
                                        </p:tgtEl>
                                      </p:cBhvr>
                                    </p:animEffect>
                                  </p:childTnLst>
                                </p:cTn>
                              </p:par>
                              <p:par>
                                <p:cTn id="24" presetID="22" presetClass="entr" presetSubtype="8"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6" grpId="0" animBg="1"/>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descr="A view of a city at sunset&#10;&#10;Description automatically generated">
            <a:extLst>
              <a:ext uri="{FF2B5EF4-FFF2-40B4-BE49-F238E27FC236}">
                <a16:creationId xmlns:a16="http://schemas.microsoft.com/office/drawing/2014/main" id="{07A25088-8927-4376-8650-BDA0B2A70F66}"/>
              </a:ext>
            </a:extLst>
          </p:cNvPr>
          <p:cNvPicPr>
            <a:picLocks noChangeAspect="1"/>
          </p:cNvPicPr>
          <p:nvPr/>
        </p:nvPicPr>
        <p:blipFill>
          <a:blip r:embed="rId2">
            <a:duotone>
              <a:prstClr val="black"/>
              <a:srgbClr val="B4DEDF">
                <a:tint val="45000"/>
                <a:satMod val="400000"/>
              </a:srgb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3" name="Oval 282">
            <a:extLst>
              <a:ext uri="{FF2B5EF4-FFF2-40B4-BE49-F238E27FC236}">
                <a16:creationId xmlns:a16="http://schemas.microsoft.com/office/drawing/2014/main" id="{EF13AF2D-4014-4F97-8D85-F7BBA2C9CD5E}"/>
              </a:ext>
            </a:extLst>
          </p:cNvPr>
          <p:cNvSpPr/>
          <p:nvPr/>
        </p:nvSpPr>
        <p:spPr>
          <a:xfrm>
            <a:off x="7286246" y="2302323"/>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3" name="Slide Number Placeholder 20">
            <a:extLst>
              <a:ext uri="{FF2B5EF4-FFF2-40B4-BE49-F238E27FC236}">
                <a16:creationId xmlns:a16="http://schemas.microsoft.com/office/drawing/2014/main" id="{892A628D-26D4-4EBF-BD91-ACEDF3F25FBC}"/>
              </a:ext>
            </a:extLst>
          </p:cNvPr>
          <p:cNvSpPr>
            <a:spLocks noGrp="1"/>
          </p:cNvSpPr>
          <p:nvPr/>
        </p:nvSpPr>
        <p:spPr>
          <a:xfrm>
            <a:off x="604912" y="6408738"/>
            <a:ext cx="409575" cy="365125"/>
          </a:xfrm>
          <a:prstGeom prst="rect">
            <a:avLst/>
          </a:prstGeom>
        </p:spPr>
        <p:txBody>
          <a:bodyPr vert="horz" lIns="0" tIns="0" rIns="0" bIns="0" rtlCol="0" anchor="ctr"/>
          <a:lstStyle>
            <a:defPPr>
              <a:defRPr lang="en-US"/>
            </a:defPPr>
            <a:lvl1pPr marL="0" algn="ctr" defTabSz="914400" rtl="0" eaLnBrk="1" latinLnBrk="0" hangingPunct="1">
              <a:defRPr sz="1200" i="1" kern="1200">
                <a:solidFill>
                  <a:schemeClr val="accent5"/>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latin typeface="Corbel" panose="020B0503020204020204" pitchFamily="34" charset="0"/>
            </a:endParaRPr>
          </a:p>
        </p:txBody>
      </p:sp>
      <p:sp>
        <p:nvSpPr>
          <p:cNvPr id="252" name="Oval 251">
            <a:extLst>
              <a:ext uri="{FF2B5EF4-FFF2-40B4-BE49-F238E27FC236}">
                <a16:creationId xmlns:a16="http://schemas.microsoft.com/office/drawing/2014/main" id="{04B98CCA-0DB2-4C2A-9DBC-56CE0A4D7D6F}"/>
              </a:ext>
            </a:extLst>
          </p:cNvPr>
          <p:cNvSpPr/>
          <p:nvPr/>
        </p:nvSpPr>
        <p:spPr>
          <a:xfrm>
            <a:off x="9696071" y="1503569"/>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6" name="Oval 285">
            <a:extLst>
              <a:ext uri="{FF2B5EF4-FFF2-40B4-BE49-F238E27FC236}">
                <a16:creationId xmlns:a16="http://schemas.microsoft.com/office/drawing/2014/main" id="{34BFBB2A-85E0-4A15-A2BB-3985AA70F074}"/>
              </a:ext>
            </a:extLst>
          </p:cNvPr>
          <p:cNvSpPr/>
          <p:nvPr/>
        </p:nvSpPr>
        <p:spPr>
          <a:xfrm>
            <a:off x="4873845" y="3111938"/>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9" name="Oval 288">
            <a:extLst>
              <a:ext uri="{FF2B5EF4-FFF2-40B4-BE49-F238E27FC236}">
                <a16:creationId xmlns:a16="http://schemas.microsoft.com/office/drawing/2014/main" id="{5F96EE6E-525B-428B-809A-41C291036558}"/>
              </a:ext>
            </a:extLst>
          </p:cNvPr>
          <p:cNvSpPr/>
          <p:nvPr/>
        </p:nvSpPr>
        <p:spPr>
          <a:xfrm>
            <a:off x="1864495" y="3677754"/>
            <a:ext cx="763236" cy="763236"/>
          </a:xfrm>
          <a:prstGeom prst="ellips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2" name="Freeform: Shape 191">
            <a:extLst>
              <a:ext uri="{FF2B5EF4-FFF2-40B4-BE49-F238E27FC236}">
                <a16:creationId xmlns:a16="http://schemas.microsoft.com/office/drawing/2014/main" id="{0D3D709C-4859-4CD7-B0D6-EAB3788971AA}"/>
              </a:ext>
            </a:extLst>
          </p:cNvPr>
          <p:cNvSpPr/>
          <p:nvPr/>
        </p:nvSpPr>
        <p:spPr>
          <a:xfrm rot="10800000">
            <a:off x="0" y="1531098"/>
            <a:ext cx="12201598" cy="5326901"/>
          </a:xfrm>
          <a:custGeom>
            <a:avLst/>
            <a:gdLst>
              <a:gd name="connsiteX0" fmla="*/ 0 w 12201598"/>
              <a:gd name="connsiteY0" fmla="*/ 5326901 h 5326901"/>
              <a:gd name="connsiteX1" fmla="*/ 0 w 12201598"/>
              <a:gd name="connsiteY1" fmla="*/ 0 h 5326901"/>
              <a:gd name="connsiteX2" fmla="*/ 12189263 w 12201598"/>
              <a:gd name="connsiteY2" fmla="*/ 0 h 5326901"/>
              <a:gd name="connsiteX3" fmla="*/ 12201598 w 12201598"/>
              <a:gd name="connsiteY3" fmla="*/ 2256569 h 5326901"/>
              <a:gd name="connsiteX4" fmla="*/ 202477 w 12201598"/>
              <a:gd name="connsiteY4" fmla="*/ 5310502 h 5326901"/>
              <a:gd name="connsiteX0" fmla="*/ 0 w 12201598"/>
              <a:gd name="connsiteY0" fmla="*/ 5326901 h 5326901"/>
              <a:gd name="connsiteX1" fmla="*/ 0 w 12201598"/>
              <a:gd name="connsiteY1" fmla="*/ 0 h 5326901"/>
              <a:gd name="connsiteX2" fmla="*/ 12189263 w 12201598"/>
              <a:gd name="connsiteY2" fmla="*/ 0 h 5326901"/>
              <a:gd name="connsiteX3" fmla="*/ 12201598 w 12201598"/>
              <a:gd name="connsiteY3" fmla="*/ 2690678 h 5326901"/>
              <a:gd name="connsiteX4" fmla="*/ 202477 w 12201598"/>
              <a:gd name="connsiteY4" fmla="*/ 5310502 h 5326901"/>
              <a:gd name="connsiteX5" fmla="*/ 0 w 12201598"/>
              <a:gd name="connsiteY5" fmla="*/ 5326901 h 5326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1598" h="5326901">
                <a:moveTo>
                  <a:pt x="0" y="5326901"/>
                </a:moveTo>
                <a:lnTo>
                  <a:pt x="0" y="0"/>
                </a:lnTo>
                <a:lnTo>
                  <a:pt x="12189263" y="0"/>
                </a:lnTo>
                <a:cubicBezTo>
                  <a:pt x="12189263" y="1495230"/>
                  <a:pt x="12201598" y="1195449"/>
                  <a:pt x="12201598" y="2690678"/>
                </a:cubicBezTo>
                <a:cubicBezTo>
                  <a:pt x="5834568" y="2690678"/>
                  <a:pt x="4632606" y="4856428"/>
                  <a:pt x="202477" y="5310502"/>
                </a:cubicBezTo>
                <a:lnTo>
                  <a:pt x="0" y="5326901"/>
                </a:lnTo>
                <a:close/>
              </a:path>
            </a:pathLst>
          </a:custGeom>
          <a:solidFill>
            <a:srgbClr val="2EB9BC">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4" name="Freeform: Shape 193">
            <a:extLst>
              <a:ext uri="{FF2B5EF4-FFF2-40B4-BE49-F238E27FC236}">
                <a16:creationId xmlns:a16="http://schemas.microsoft.com/office/drawing/2014/main" id="{7D33E5CE-E3E9-488F-A79E-CD418D8E7F19}"/>
              </a:ext>
            </a:extLst>
          </p:cNvPr>
          <p:cNvSpPr/>
          <p:nvPr/>
        </p:nvSpPr>
        <p:spPr>
          <a:xfrm rot="10800000">
            <a:off x="4225407" y="5257131"/>
            <a:ext cx="7976192" cy="1600869"/>
          </a:xfrm>
          <a:custGeom>
            <a:avLst/>
            <a:gdLst>
              <a:gd name="connsiteX0" fmla="*/ 2395707 w 7976192"/>
              <a:gd name="connsiteY0" fmla="*/ 1600819 h 1600869"/>
              <a:gd name="connsiteX1" fmla="*/ 0 w 7976192"/>
              <a:gd name="connsiteY1" fmla="*/ 1125095 h 1600869"/>
              <a:gd name="connsiteX2" fmla="*/ 0 w 7976192"/>
              <a:gd name="connsiteY2" fmla="*/ 0 h 1600869"/>
              <a:gd name="connsiteX3" fmla="*/ 7976192 w 7976192"/>
              <a:gd name="connsiteY3" fmla="*/ 0 h 1600869"/>
              <a:gd name="connsiteX4" fmla="*/ 7827217 w 7976192"/>
              <a:gd name="connsiteY4" fmla="*/ 14821 h 1600869"/>
              <a:gd name="connsiteX5" fmla="*/ 2395707 w 7976192"/>
              <a:gd name="connsiteY5" fmla="*/ 1600819 h 160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6192" h="1600869">
                <a:moveTo>
                  <a:pt x="2395707" y="1600819"/>
                </a:moveTo>
                <a:cubicBezTo>
                  <a:pt x="1749307" y="1597843"/>
                  <a:pt x="982067" y="1463679"/>
                  <a:pt x="0" y="1125095"/>
                </a:cubicBezTo>
                <a:lnTo>
                  <a:pt x="0" y="0"/>
                </a:lnTo>
                <a:lnTo>
                  <a:pt x="7976192" y="0"/>
                </a:lnTo>
                <a:lnTo>
                  <a:pt x="7827217" y="14821"/>
                </a:lnTo>
                <a:cubicBezTo>
                  <a:pt x="5265184" y="323707"/>
                  <a:pt x="4427248" y="1610172"/>
                  <a:pt x="2395707" y="1600819"/>
                </a:cubicBezTo>
                <a:close/>
              </a:path>
            </a:pathLst>
          </a:custGeom>
          <a:solidFill>
            <a:srgbClr val="1C7072">
              <a:alpha val="6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197" name="Rectangle 196">
            <a:extLst>
              <a:ext uri="{FF2B5EF4-FFF2-40B4-BE49-F238E27FC236}">
                <a16:creationId xmlns:a16="http://schemas.microsoft.com/office/drawing/2014/main" id="{81200699-85FB-4E9E-9774-91705DBEF24D}"/>
              </a:ext>
            </a:extLst>
          </p:cNvPr>
          <p:cNvSpPr/>
          <p:nvPr/>
        </p:nvSpPr>
        <p:spPr>
          <a:xfrm>
            <a:off x="1213465" y="5022160"/>
            <a:ext cx="2128436" cy="1323439"/>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bg1"/>
                </a:solidFill>
                <a:latin typeface="Corbel" panose="020B0503020204020204" pitchFamily="34" charset="0"/>
              </a:rPr>
              <a:t>Filtrimi në atributin level më i madhë se zero, pasi një rekord nuk do të kishte kuptim nëse niveli i heroit do të ishte zero.</a:t>
            </a:r>
            <a:endParaRPr lang="en-US" sz="1600" dirty="0">
              <a:solidFill>
                <a:schemeClr val="bg1"/>
              </a:solidFill>
              <a:latin typeface="Corbel" panose="020B0503020204020204" pitchFamily="34" charset="0"/>
            </a:endParaRPr>
          </a:p>
        </p:txBody>
      </p:sp>
      <p:sp>
        <p:nvSpPr>
          <p:cNvPr id="199" name="Rectangle 198">
            <a:extLst>
              <a:ext uri="{FF2B5EF4-FFF2-40B4-BE49-F238E27FC236}">
                <a16:creationId xmlns:a16="http://schemas.microsoft.com/office/drawing/2014/main" id="{EC60860E-CC89-4F22-A0FB-7BAF243A0460}"/>
              </a:ext>
            </a:extLst>
          </p:cNvPr>
          <p:cNvSpPr/>
          <p:nvPr/>
        </p:nvSpPr>
        <p:spPr>
          <a:xfrm>
            <a:off x="4191245" y="4472062"/>
            <a:ext cx="2128436" cy="1569660"/>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bg1"/>
                </a:solidFill>
                <a:latin typeface="Corbel" panose="020B0503020204020204" pitchFamily="34" charset="0"/>
              </a:rPr>
              <a:t>Grupimi sipas kolonës hero_id dhe agregimi sipas mesatares në mënyrë që fitohet një rekord për një hero të caktuar.</a:t>
            </a:r>
            <a:endParaRPr lang="en-US" sz="1600" dirty="0">
              <a:solidFill>
                <a:schemeClr val="bg1"/>
              </a:solidFill>
              <a:latin typeface="Corbel" panose="020B0503020204020204" pitchFamily="34" charset="0"/>
            </a:endParaRPr>
          </a:p>
        </p:txBody>
      </p:sp>
      <p:sp>
        <p:nvSpPr>
          <p:cNvPr id="201" name="Rectangle 200">
            <a:extLst>
              <a:ext uri="{FF2B5EF4-FFF2-40B4-BE49-F238E27FC236}">
                <a16:creationId xmlns:a16="http://schemas.microsoft.com/office/drawing/2014/main" id="{66926CE9-366F-4046-AFB6-CB300D6009E4}"/>
              </a:ext>
            </a:extLst>
          </p:cNvPr>
          <p:cNvSpPr/>
          <p:nvPr/>
        </p:nvSpPr>
        <p:spPr>
          <a:xfrm>
            <a:off x="6605681" y="3721790"/>
            <a:ext cx="2128436" cy="1815882"/>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bg1"/>
                </a:solidFill>
                <a:latin typeface="Corbel" panose="020B0503020204020204" pitchFamily="34" charset="0"/>
              </a:rPr>
              <a:t>Heqja e kolonave me emra jo të përshtatshëm, Spark pas agregimit shton si parashtesë emrin e funksionit, për shembull një mbledhjeje do i shtohej ‘sum’. </a:t>
            </a:r>
            <a:endParaRPr lang="en-US" sz="1600" dirty="0">
              <a:solidFill>
                <a:schemeClr val="bg1"/>
              </a:solidFill>
              <a:latin typeface="Corbel" panose="020B0503020204020204" pitchFamily="34" charset="0"/>
            </a:endParaRPr>
          </a:p>
        </p:txBody>
      </p:sp>
      <p:cxnSp>
        <p:nvCxnSpPr>
          <p:cNvPr id="253" name="Straight Connector 252">
            <a:extLst>
              <a:ext uri="{FF2B5EF4-FFF2-40B4-BE49-F238E27FC236}">
                <a16:creationId xmlns:a16="http://schemas.microsoft.com/office/drawing/2014/main" id="{73DDD592-5FC5-4D0D-9177-B6ABB1C70DC2}"/>
              </a:ext>
            </a:extLst>
          </p:cNvPr>
          <p:cNvCxnSpPr>
            <a:cxnSpLocks/>
          </p:cNvCxnSpPr>
          <p:nvPr/>
        </p:nvCxnSpPr>
        <p:spPr>
          <a:xfrm>
            <a:off x="10077690" y="2117426"/>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5" name="Rectangle 254">
            <a:extLst>
              <a:ext uri="{FF2B5EF4-FFF2-40B4-BE49-F238E27FC236}">
                <a16:creationId xmlns:a16="http://schemas.microsoft.com/office/drawing/2014/main" id="{639A3058-324B-455D-8BB8-C4C6BDB7A39C}"/>
              </a:ext>
            </a:extLst>
          </p:cNvPr>
          <p:cNvSpPr/>
          <p:nvPr/>
        </p:nvSpPr>
        <p:spPr>
          <a:xfrm>
            <a:off x="9013472" y="2858266"/>
            <a:ext cx="2128436" cy="1323439"/>
          </a:xfrm>
          <a:prstGeom prst="rect">
            <a:avLst/>
          </a:prstGeom>
        </p:spPr>
        <p:txBody>
          <a:bodyPr wrap="square" lIns="0" tIns="91440" rIns="0" bIns="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solidFill>
                  <a:schemeClr val="bg1"/>
                </a:solidFill>
                <a:latin typeface="Corbel" panose="020B0503020204020204" pitchFamily="34" charset="0"/>
              </a:rPr>
              <a:t>Eksportimi i data setit me 13 kolona dhe 110 rreshta, pasi ekzistojnë 110 heronj unik në data setin tone.</a:t>
            </a:r>
            <a:endParaRPr lang="en-US" sz="1600" dirty="0">
              <a:solidFill>
                <a:schemeClr val="bg1"/>
              </a:solidFill>
              <a:latin typeface="Corbel" panose="020B0503020204020204" pitchFamily="34" charset="0"/>
            </a:endParaRPr>
          </a:p>
        </p:txBody>
      </p:sp>
      <p:cxnSp>
        <p:nvCxnSpPr>
          <p:cNvPr id="284" name="Straight Connector 283">
            <a:extLst>
              <a:ext uri="{FF2B5EF4-FFF2-40B4-BE49-F238E27FC236}">
                <a16:creationId xmlns:a16="http://schemas.microsoft.com/office/drawing/2014/main" id="{A0DC0EE7-7EF7-4DA9-B5A4-15A0A773110A}"/>
              </a:ext>
            </a:extLst>
          </p:cNvPr>
          <p:cNvCxnSpPr>
            <a:cxnSpLocks/>
          </p:cNvCxnSpPr>
          <p:nvPr/>
        </p:nvCxnSpPr>
        <p:spPr>
          <a:xfrm>
            <a:off x="7667865" y="2916180"/>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A8501B7-9464-4749-A995-AD080E9FBFE5}"/>
              </a:ext>
            </a:extLst>
          </p:cNvPr>
          <p:cNvCxnSpPr>
            <a:cxnSpLocks/>
          </p:cNvCxnSpPr>
          <p:nvPr/>
        </p:nvCxnSpPr>
        <p:spPr>
          <a:xfrm>
            <a:off x="5255464" y="3725795"/>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BD499304-ED0F-4414-83A7-6B07FD7F7631}"/>
              </a:ext>
            </a:extLst>
          </p:cNvPr>
          <p:cNvCxnSpPr>
            <a:cxnSpLocks/>
          </p:cNvCxnSpPr>
          <p:nvPr/>
        </p:nvCxnSpPr>
        <p:spPr>
          <a:xfrm>
            <a:off x="2246114" y="4291611"/>
            <a:ext cx="0" cy="730549"/>
          </a:xfrm>
          <a:prstGeom prst="line">
            <a:avLst/>
          </a:prstGeom>
          <a:ln w="12700">
            <a:solidFill>
              <a:srgbClr val="CDF2F3"/>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5" name="Oval 294">
            <a:extLst>
              <a:ext uri="{FF2B5EF4-FFF2-40B4-BE49-F238E27FC236}">
                <a16:creationId xmlns:a16="http://schemas.microsoft.com/office/drawing/2014/main" id="{6AE8512A-71F4-425E-AF0E-04CDE4B78FE3}"/>
              </a:ext>
            </a:extLst>
          </p:cNvPr>
          <p:cNvSpPr/>
          <p:nvPr/>
        </p:nvSpPr>
        <p:spPr>
          <a:xfrm>
            <a:off x="2008638" y="3825139"/>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91" name="TextBox 290">
            <a:extLst>
              <a:ext uri="{FF2B5EF4-FFF2-40B4-BE49-F238E27FC236}">
                <a16:creationId xmlns:a16="http://schemas.microsoft.com/office/drawing/2014/main" id="{A73B8796-12AE-41EB-9295-7FFE610E953D}"/>
              </a:ext>
            </a:extLst>
          </p:cNvPr>
          <p:cNvSpPr txBox="1"/>
          <p:nvPr/>
        </p:nvSpPr>
        <p:spPr>
          <a:xfrm>
            <a:off x="2140627" y="3835175"/>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1</a:t>
            </a:r>
          </a:p>
        </p:txBody>
      </p:sp>
      <p:sp>
        <p:nvSpPr>
          <p:cNvPr id="296" name="Title 1">
            <a:extLst>
              <a:ext uri="{FF2B5EF4-FFF2-40B4-BE49-F238E27FC236}">
                <a16:creationId xmlns:a16="http://schemas.microsoft.com/office/drawing/2014/main" id="{EE135F4E-FFA3-4101-9240-22CD6C786E3C}"/>
              </a:ext>
            </a:extLst>
          </p:cNvPr>
          <p:cNvSpPr>
            <a:spLocks noGrp="1"/>
          </p:cNvSpPr>
          <p:nvPr>
            <p:ph type="title"/>
          </p:nvPr>
        </p:nvSpPr>
        <p:spPr>
          <a:xfrm>
            <a:off x="293148" y="354751"/>
            <a:ext cx="3373978" cy="668308"/>
          </a:xfrm>
        </p:spPr>
        <p:txBody>
          <a:bodyPr>
            <a:normAutofit/>
          </a:bodyPr>
          <a:lstStyle/>
          <a:p>
            <a:pPr algn="ctr"/>
            <a:r>
              <a:rPr lang="en-US" sz="3200">
                <a:solidFill>
                  <a:schemeClr val="bg1"/>
                </a:solidFill>
                <a:latin typeface="Corbel" panose="020B0503020204020204" pitchFamily="34" charset="0"/>
                <a:cs typeface="Calibri Light" panose="020F0302020204030204" pitchFamily="34" charset="0"/>
              </a:rPr>
              <a:t>PARA PROCESIM</a:t>
            </a:r>
            <a:endParaRPr lang="en-US" sz="3200" dirty="0">
              <a:solidFill>
                <a:schemeClr val="bg1"/>
              </a:solidFill>
              <a:latin typeface="Corbel" panose="020B0503020204020204" pitchFamily="34" charset="0"/>
              <a:cs typeface="Calibri Light" panose="020F0302020204030204" pitchFamily="34" charset="0"/>
            </a:endParaRPr>
          </a:p>
        </p:txBody>
      </p:sp>
      <p:sp>
        <p:nvSpPr>
          <p:cNvPr id="27" name="Oval 26">
            <a:extLst>
              <a:ext uri="{FF2B5EF4-FFF2-40B4-BE49-F238E27FC236}">
                <a16:creationId xmlns:a16="http://schemas.microsoft.com/office/drawing/2014/main" id="{8D700C38-D543-4AA4-9623-D9C3AD7FD888}"/>
              </a:ext>
            </a:extLst>
          </p:cNvPr>
          <p:cNvSpPr/>
          <p:nvPr/>
        </p:nvSpPr>
        <p:spPr>
          <a:xfrm>
            <a:off x="5017988" y="3281454"/>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8" name="Oval 27">
            <a:extLst>
              <a:ext uri="{FF2B5EF4-FFF2-40B4-BE49-F238E27FC236}">
                <a16:creationId xmlns:a16="http://schemas.microsoft.com/office/drawing/2014/main" id="{7C533292-5821-4695-8136-518EF6CBB44F}"/>
              </a:ext>
            </a:extLst>
          </p:cNvPr>
          <p:cNvSpPr/>
          <p:nvPr/>
        </p:nvSpPr>
        <p:spPr>
          <a:xfrm>
            <a:off x="7430389" y="2471652"/>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29" name="Oval 28">
            <a:extLst>
              <a:ext uri="{FF2B5EF4-FFF2-40B4-BE49-F238E27FC236}">
                <a16:creationId xmlns:a16="http://schemas.microsoft.com/office/drawing/2014/main" id="{201FADAF-1BBD-4F34-B9EA-EFC891633098}"/>
              </a:ext>
            </a:extLst>
          </p:cNvPr>
          <p:cNvSpPr/>
          <p:nvPr/>
        </p:nvSpPr>
        <p:spPr>
          <a:xfrm>
            <a:off x="9840214" y="1647712"/>
            <a:ext cx="474950" cy="474950"/>
          </a:xfrm>
          <a:prstGeom prst="ellipse">
            <a:avLst/>
          </a:prstGeom>
          <a:solidFill>
            <a:srgbClr val="CDF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Corbel" panose="020B0503020204020204" pitchFamily="34" charset="0"/>
            </a:endParaRPr>
          </a:p>
        </p:txBody>
      </p:sp>
      <p:sp>
        <p:nvSpPr>
          <p:cNvPr id="30" name="TextBox 29">
            <a:extLst>
              <a:ext uri="{FF2B5EF4-FFF2-40B4-BE49-F238E27FC236}">
                <a16:creationId xmlns:a16="http://schemas.microsoft.com/office/drawing/2014/main" id="{87B64549-4B02-43FB-A47E-CA6E95335F7E}"/>
              </a:ext>
            </a:extLst>
          </p:cNvPr>
          <p:cNvSpPr txBox="1"/>
          <p:nvPr/>
        </p:nvSpPr>
        <p:spPr>
          <a:xfrm>
            <a:off x="5149977" y="3247334"/>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2</a:t>
            </a:r>
          </a:p>
        </p:txBody>
      </p:sp>
      <p:sp>
        <p:nvSpPr>
          <p:cNvPr id="31" name="TextBox 30">
            <a:extLst>
              <a:ext uri="{FF2B5EF4-FFF2-40B4-BE49-F238E27FC236}">
                <a16:creationId xmlns:a16="http://schemas.microsoft.com/office/drawing/2014/main" id="{C3A00B45-E7D6-4328-8C27-0158AFFEB61D}"/>
              </a:ext>
            </a:extLst>
          </p:cNvPr>
          <p:cNvSpPr txBox="1"/>
          <p:nvPr/>
        </p:nvSpPr>
        <p:spPr>
          <a:xfrm>
            <a:off x="7562378" y="2452594"/>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3</a:t>
            </a:r>
          </a:p>
        </p:txBody>
      </p:sp>
      <p:sp>
        <p:nvSpPr>
          <p:cNvPr id="32" name="TextBox 31">
            <a:extLst>
              <a:ext uri="{FF2B5EF4-FFF2-40B4-BE49-F238E27FC236}">
                <a16:creationId xmlns:a16="http://schemas.microsoft.com/office/drawing/2014/main" id="{77ECDE20-F6CF-4E3A-B5D7-CB8488A14C1F}"/>
              </a:ext>
            </a:extLst>
          </p:cNvPr>
          <p:cNvSpPr txBox="1"/>
          <p:nvPr/>
        </p:nvSpPr>
        <p:spPr>
          <a:xfrm>
            <a:off x="9972203" y="1638965"/>
            <a:ext cx="210971" cy="492443"/>
          </a:xfrm>
          <a:prstGeom prst="rect">
            <a:avLst/>
          </a:prstGeom>
          <a:noFill/>
        </p:spPr>
        <p:txBody>
          <a:bodyPr wrap="square" rtlCol="0">
            <a:spAutoFit/>
          </a:bodyPr>
          <a:lstStyle/>
          <a:p>
            <a:pPr algn="ctr"/>
            <a:r>
              <a:rPr lang="en-US" sz="2600">
                <a:solidFill>
                  <a:srgbClr val="208082"/>
                </a:solidFill>
                <a:latin typeface="Bahnschrift Light" panose="020B0502040204020203" pitchFamily="34" charset="0"/>
              </a:rPr>
              <a:t>4</a:t>
            </a:r>
          </a:p>
        </p:txBody>
      </p:sp>
    </p:spTree>
    <p:extLst>
      <p:ext uri="{BB962C8B-B14F-4D97-AF65-F5344CB8AC3E}">
        <p14:creationId xmlns:p14="http://schemas.microsoft.com/office/powerpoint/2010/main" val="310473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anim calcmode="lin" valueType="num">
                                      <p:cBhvr>
                                        <p:cTn id="8" dur="1000" fill="hold"/>
                                        <p:tgtEl>
                                          <p:spTgt spid="296"/>
                                        </p:tgtEl>
                                        <p:attrNameLst>
                                          <p:attrName>ppt_x</p:attrName>
                                        </p:attrNameLst>
                                      </p:cBhvr>
                                      <p:tavLst>
                                        <p:tav tm="0">
                                          <p:val>
                                            <p:strVal val="#ppt_x"/>
                                          </p:val>
                                        </p:tav>
                                        <p:tav tm="100000">
                                          <p:val>
                                            <p:strVal val="#ppt_x"/>
                                          </p:val>
                                        </p:tav>
                                      </p:tavLst>
                                    </p:anim>
                                    <p:anim calcmode="lin" valueType="num">
                                      <p:cBhvr>
                                        <p:cTn id="9" dur="1000" fill="hold"/>
                                        <p:tgtEl>
                                          <p:spTgt spid="2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C69D41-F106-40A5-8011-98345694D42A}"/>
              </a:ext>
            </a:extLst>
          </p:cNvPr>
          <p:cNvSpPr>
            <a:spLocks noGrp="1"/>
          </p:cNvSpPr>
          <p:nvPr>
            <p:ph type="title"/>
          </p:nvPr>
        </p:nvSpPr>
        <p:spPr>
          <a:xfrm>
            <a:off x="293148" y="354751"/>
            <a:ext cx="2307178" cy="668308"/>
          </a:xfrm>
        </p:spPr>
        <p:txBody>
          <a:bodyPr>
            <a:normAutofit/>
          </a:bodyPr>
          <a:lstStyle/>
          <a:p>
            <a:pPr algn="ctr"/>
            <a:r>
              <a:rPr lang="en-US" sz="3200">
                <a:solidFill>
                  <a:srgbClr val="208082"/>
                </a:solidFill>
                <a:latin typeface="Corbel" panose="020B0503020204020204" pitchFamily="34" charset="0"/>
                <a:cs typeface="Calibri Light" panose="020F0302020204030204" pitchFamily="34" charset="0"/>
              </a:rPr>
              <a:t>ALGORITMI</a:t>
            </a:r>
            <a:endParaRPr lang="en-US" sz="3200" dirty="0">
              <a:solidFill>
                <a:srgbClr val="208082"/>
              </a:solidFill>
              <a:latin typeface="Corbel" panose="020B0503020204020204" pitchFamily="34" charset="0"/>
              <a:cs typeface="Calibri Light" panose="020F0302020204030204" pitchFamily="34" charset="0"/>
            </a:endParaRPr>
          </a:p>
        </p:txBody>
      </p:sp>
      <p:sp>
        <p:nvSpPr>
          <p:cNvPr id="8" name="Rectangle 7">
            <a:extLst>
              <a:ext uri="{FF2B5EF4-FFF2-40B4-BE49-F238E27FC236}">
                <a16:creationId xmlns:a16="http://schemas.microsoft.com/office/drawing/2014/main" id="{A1AB8DD9-05C6-4A91-8BB2-1103EE800F37}"/>
              </a:ext>
            </a:extLst>
          </p:cNvPr>
          <p:cNvSpPr/>
          <p:nvPr/>
        </p:nvSpPr>
        <p:spPr>
          <a:xfrm flipH="1" flipV="1">
            <a:off x="0" y="1143000"/>
            <a:ext cx="12192000" cy="5020127"/>
          </a:xfrm>
          <a:prstGeom prst="rect">
            <a:avLst/>
          </a:prstGeom>
          <a:gradFill flip="none" rotWithShape="1">
            <a:gsLst>
              <a:gs pos="0">
                <a:srgbClr val="208082">
                  <a:shade val="30000"/>
                  <a:satMod val="115000"/>
                </a:srgbClr>
              </a:gs>
              <a:gs pos="50000">
                <a:srgbClr val="208082">
                  <a:shade val="67500"/>
                  <a:satMod val="115000"/>
                </a:srgbClr>
              </a:gs>
              <a:gs pos="100000">
                <a:srgbClr val="208082">
                  <a:shade val="100000"/>
                  <a:satMod val="115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nvGrpSpPr>
          <p:cNvPr id="9" name="Group 8">
            <a:extLst>
              <a:ext uri="{FF2B5EF4-FFF2-40B4-BE49-F238E27FC236}">
                <a16:creationId xmlns:a16="http://schemas.microsoft.com/office/drawing/2014/main" id="{B054BB61-67B5-4392-A5AE-1FF79BD35676}"/>
              </a:ext>
            </a:extLst>
          </p:cNvPr>
          <p:cNvGrpSpPr/>
          <p:nvPr/>
        </p:nvGrpSpPr>
        <p:grpSpPr>
          <a:xfrm>
            <a:off x="2354270" y="4207544"/>
            <a:ext cx="2125169" cy="1553058"/>
            <a:chOff x="1388486" y="4347426"/>
            <a:chExt cx="2125169" cy="1553058"/>
          </a:xfrm>
        </p:grpSpPr>
        <p:sp>
          <p:nvSpPr>
            <p:cNvPr id="10" name="TextBox 9">
              <a:extLst>
                <a:ext uri="{FF2B5EF4-FFF2-40B4-BE49-F238E27FC236}">
                  <a16:creationId xmlns:a16="http://schemas.microsoft.com/office/drawing/2014/main" id="{99529791-88F5-438A-B556-BE06B24B886D}"/>
                </a:ext>
              </a:extLst>
            </p:cNvPr>
            <p:cNvSpPr txBox="1"/>
            <p:nvPr/>
          </p:nvSpPr>
          <p:spPr>
            <a:xfrm>
              <a:off x="2026273" y="4347426"/>
              <a:ext cx="849593"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Imputer</a:t>
              </a:r>
              <a:endParaRPr lang="en-US" sz="2000" dirty="0">
                <a:solidFill>
                  <a:schemeClr val="bg1"/>
                </a:solidFill>
                <a:latin typeface="Corbel" panose="020B0503020204020204" pitchFamily="34" charset="0"/>
              </a:endParaRPr>
            </a:p>
          </p:txBody>
        </p:sp>
        <p:sp>
          <p:nvSpPr>
            <p:cNvPr id="11" name="TextBox 10">
              <a:extLst>
                <a:ext uri="{FF2B5EF4-FFF2-40B4-BE49-F238E27FC236}">
                  <a16:creationId xmlns:a16="http://schemas.microsoft.com/office/drawing/2014/main" id="{DFA4CAF0-3913-48F2-854E-046F07EA546E}"/>
                </a:ext>
              </a:extLst>
            </p:cNvPr>
            <p:cNvSpPr txBox="1"/>
            <p:nvPr/>
          </p:nvSpPr>
          <p:spPr>
            <a:xfrm>
              <a:off x="1388486" y="4802811"/>
              <a:ext cx="2125169" cy="1097673"/>
            </a:xfrm>
            <a:prstGeom prst="rect">
              <a:avLst/>
            </a:prstGeom>
            <a:noFill/>
          </p:spPr>
          <p:txBody>
            <a:bodyPr wrap="square" lIns="0" tIns="0" rIns="0" bIns="0" rtlCol="0">
              <a:spAutoFit/>
            </a:bodyPr>
            <a:lstStyle/>
            <a:p>
              <a:pPr algn="ctr">
                <a:lnSpc>
                  <a:spcPct val="130000"/>
                </a:lnSpc>
              </a:pPr>
              <a:r>
                <a:rPr lang="en-US" sz="1400">
                  <a:solidFill>
                    <a:schemeClr val="bg1"/>
                  </a:solidFill>
                  <a:latin typeface="Corbel" panose="020B0503020204020204" pitchFamily="34" charset="0"/>
                </a:rPr>
                <a:t>Mbushja e kolonave me vlera të zbrazëta (nuk nevojitet por për demonstrim të Spark).</a:t>
              </a:r>
              <a:endParaRPr lang="en-US" sz="1400" dirty="0">
                <a:solidFill>
                  <a:schemeClr val="bg1"/>
                </a:solidFill>
                <a:latin typeface="Corbel" panose="020B0503020204020204" pitchFamily="34" charset="0"/>
              </a:endParaRPr>
            </a:p>
          </p:txBody>
        </p:sp>
      </p:grpSp>
      <p:grpSp>
        <p:nvGrpSpPr>
          <p:cNvPr id="12" name="Group 11">
            <a:extLst>
              <a:ext uri="{FF2B5EF4-FFF2-40B4-BE49-F238E27FC236}">
                <a16:creationId xmlns:a16="http://schemas.microsoft.com/office/drawing/2014/main" id="{3CF9E8B5-640C-4AC2-976F-1DC053F7C22F}"/>
              </a:ext>
            </a:extLst>
          </p:cNvPr>
          <p:cNvGrpSpPr/>
          <p:nvPr/>
        </p:nvGrpSpPr>
        <p:grpSpPr>
          <a:xfrm>
            <a:off x="5843610" y="4207544"/>
            <a:ext cx="2125169" cy="992904"/>
            <a:chOff x="4664446" y="4347426"/>
            <a:chExt cx="2125169" cy="992904"/>
          </a:xfrm>
        </p:grpSpPr>
        <p:sp>
          <p:nvSpPr>
            <p:cNvPr id="13" name="TextBox 12">
              <a:extLst>
                <a:ext uri="{FF2B5EF4-FFF2-40B4-BE49-F238E27FC236}">
                  <a16:creationId xmlns:a16="http://schemas.microsoft.com/office/drawing/2014/main" id="{35EF2F85-7B25-45D0-AED0-9A4AA68805E1}"/>
                </a:ext>
              </a:extLst>
            </p:cNvPr>
            <p:cNvSpPr txBox="1"/>
            <p:nvPr/>
          </p:nvSpPr>
          <p:spPr>
            <a:xfrm>
              <a:off x="4889405" y="4347426"/>
              <a:ext cx="1675267"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Standard Scaler</a:t>
              </a:r>
              <a:endParaRPr lang="en-US" sz="2000" dirty="0">
                <a:solidFill>
                  <a:schemeClr val="bg1"/>
                </a:solidFill>
                <a:latin typeface="Corbel" panose="020B0503020204020204" pitchFamily="34" charset="0"/>
              </a:endParaRPr>
            </a:p>
          </p:txBody>
        </p:sp>
        <p:sp>
          <p:nvSpPr>
            <p:cNvPr id="14" name="TextBox 13">
              <a:extLst>
                <a:ext uri="{FF2B5EF4-FFF2-40B4-BE49-F238E27FC236}">
                  <a16:creationId xmlns:a16="http://schemas.microsoft.com/office/drawing/2014/main" id="{86FEE6D1-C527-4547-9ECC-39142E30AC67}"/>
                </a:ext>
              </a:extLst>
            </p:cNvPr>
            <p:cNvSpPr txBox="1"/>
            <p:nvPr/>
          </p:nvSpPr>
          <p:spPr>
            <a:xfrm>
              <a:off x="4664446" y="4802811"/>
              <a:ext cx="2125169" cy="537519"/>
            </a:xfrm>
            <a:prstGeom prst="rect">
              <a:avLst/>
            </a:prstGeom>
            <a:noFill/>
          </p:spPr>
          <p:txBody>
            <a:bodyPr wrap="square" lIns="0" tIns="0" rIns="0" bIns="0" rtlCol="0">
              <a:spAutoFit/>
            </a:bodyPr>
            <a:lstStyle/>
            <a:p>
              <a:pPr algn="ctr">
                <a:lnSpc>
                  <a:spcPct val="130000"/>
                </a:lnSpc>
              </a:pPr>
              <a:r>
                <a:rPr lang="en-US" sz="1400">
                  <a:solidFill>
                    <a:schemeClr val="bg1"/>
                  </a:solidFill>
                  <a:latin typeface="Corbel" panose="020B0503020204020204" pitchFamily="34" charset="0"/>
                </a:rPr>
                <a:t>Shkallëzimi i vlerave sipas devijimit standard.</a:t>
              </a:r>
              <a:endParaRPr lang="en-US" sz="1400" dirty="0">
                <a:solidFill>
                  <a:schemeClr val="bg1"/>
                </a:solidFill>
                <a:latin typeface="Corbel" panose="020B0503020204020204" pitchFamily="34" charset="0"/>
              </a:endParaRPr>
            </a:p>
          </p:txBody>
        </p:sp>
      </p:grpSp>
      <p:grpSp>
        <p:nvGrpSpPr>
          <p:cNvPr id="18" name="Group 17">
            <a:extLst>
              <a:ext uri="{FF2B5EF4-FFF2-40B4-BE49-F238E27FC236}">
                <a16:creationId xmlns:a16="http://schemas.microsoft.com/office/drawing/2014/main" id="{734EA2E4-B8FA-4101-9C33-130B834F9A95}"/>
              </a:ext>
            </a:extLst>
          </p:cNvPr>
          <p:cNvGrpSpPr/>
          <p:nvPr/>
        </p:nvGrpSpPr>
        <p:grpSpPr>
          <a:xfrm>
            <a:off x="609600" y="2042643"/>
            <a:ext cx="2125169" cy="1077647"/>
            <a:chOff x="1388486" y="1486565"/>
            <a:chExt cx="2125169" cy="1077647"/>
          </a:xfrm>
        </p:grpSpPr>
        <p:sp>
          <p:nvSpPr>
            <p:cNvPr id="19" name="TextBox 18">
              <a:extLst>
                <a:ext uri="{FF2B5EF4-FFF2-40B4-BE49-F238E27FC236}">
                  <a16:creationId xmlns:a16="http://schemas.microsoft.com/office/drawing/2014/main" id="{0FBDD866-32F2-4AF4-A6CF-0E0841A50420}"/>
                </a:ext>
              </a:extLst>
            </p:cNvPr>
            <p:cNvSpPr txBox="1"/>
            <p:nvPr/>
          </p:nvSpPr>
          <p:spPr>
            <a:xfrm>
              <a:off x="1889316" y="2256435"/>
              <a:ext cx="1123513"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Bucketizer</a:t>
              </a:r>
              <a:endParaRPr lang="en-US" sz="2000" dirty="0">
                <a:solidFill>
                  <a:schemeClr val="bg1"/>
                </a:solidFill>
                <a:latin typeface="Corbel" panose="020B0503020204020204" pitchFamily="34" charset="0"/>
              </a:endParaRPr>
            </a:p>
          </p:txBody>
        </p:sp>
        <p:sp>
          <p:nvSpPr>
            <p:cNvPr id="20" name="TextBox 19">
              <a:extLst>
                <a:ext uri="{FF2B5EF4-FFF2-40B4-BE49-F238E27FC236}">
                  <a16:creationId xmlns:a16="http://schemas.microsoft.com/office/drawing/2014/main" id="{700C11D5-720A-4691-AD53-9326894EE7F5}"/>
                </a:ext>
              </a:extLst>
            </p:cNvPr>
            <p:cNvSpPr txBox="1"/>
            <p:nvPr/>
          </p:nvSpPr>
          <p:spPr>
            <a:xfrm>
              <a:off x="1388486" y="1486565"/>
              <a:ext cx="2125169" cy="537519"/>
            </a:xfrm>
            <a:prstGeom prst="rect">
              <a:avLst/>
            </a:prstGeom>
            <a:noFill/>
          </p:spPr>
          <p:txBody>
            <a:bodyPr wrap="square" lIns="0" tIns="0" rIns="0" bIns="0" rtlCol="0" anchor="b">
              <a:spAutoFit/>
            </a:bodyPr>
            <a:lstStyle/>
            <a:p>
              <a:pPr algn="ctr">
                <a:lnSpc>
                  <a:spcPct val="130000"/>
                </a:lnSpc>
              </a:pPr>
              <a:r>
                <a:rPr lang="en-US" sz="1400">
                  <a:solidFill>
                    <a:schemeClr val="bg1"/>
                  </a:solidFill>
                  <a:latin typeface="Corbel" panose="020B0503020204020204" pitchFamily="34" charset="0"/>
                </a:rPr>
                <a:t>Grupimi i kolonës kills në intervale të caktuara.</a:t>
              </a:r>
              <a:endParaRPr lang="en-US" sz="1400" dirty="0">
                <a:solidFill>
                  <a:schemeClr val="bg1"/>
                </a:solidFill>
                <a:latin typeface="Corbel" panose="020B0503020204020204" pitchFamily="34" charset="0"/>
              </a:endParaRPr>
            </a:p>
          </p:txBody>
        </p:sp>
      </p:grpSp>
      <p:grpSp>
        <p:nvGrpSpPr>
          <p:cNvPr id="21" name="Group 20">
            <a:extLst>
              <a:ext uri="{FF2B5EF4-FFF2-40B4-BE49-F238E27FC236}">
                <a16:creationId xmlns:a16="http://schemas.microsoft.com/office/drawing/2014/main" id="{8627FF5B-1E7E-43FA-B498-224FD6EE7AB0}"/>
              </a:ext>
            </a:extLst>
          </p:cNvPr>
          <p:cNvGrpSpPr/>
          <p:nvPr/>
        </p:nvGrpSpPr>
        <p:grpSpPr>
          <a:xfrm>
            <a:off x="4098940" y="2042643"/>
            <a:ext cx="2125169" cy="1077647"/>
            <a:chOff x="4664446" y="1486565"/>
            <a:chExt cx="2125169" cy="1077647"/>
          </a:xfrm>
        </p:grpSpPr>
        <p:sp>
          <p:nvSpPr>
            <p:cNvPr id="22" name="TextBox 21">
              <a:extLst>
                <a:ext uri="{FF2B5EF4-FFF2-40B4-BE49-F238E27FC236}">
                  <a16:creationId xmlns:a16="http://schemas.microsoft.com/office/drawing/2014/main" id="{42C049A0-7A6C-4C64-AAA7-B675966834B9}"/>
                </a:ext>
              </a:extLst>
            </p:cNvPr>
            <p:cNvSpPr txBox="1"/>
            <p:nvPr/>
          </p:nvSpPr>
          <p:spPr>
            <a:xfrm>
              <a:off x="4762348" y="2256435"/>
              <a:ext cx="1929374"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Vector Assembler</a:t>
              </a:r>
              <a:endParaRPr lang="en-US" sz="2000" dirty="0">
                <a:solidFill>
                  <a:schemeClr val="bg1"/>
                </a:solidFill>
                <a:latin typeface="Corbel" panose="020B0503020204020204" pitchFamily="34" charset="0"/>
              </a:endParaRPr>
            </a:p>
          </p:txBody>
        </p:sp>
        <p:sp>
          <p:nvSpPr>
            <p:cNvPr id="23" name="TextBox 22">
              <a:extLst>
                <a:ext uri="{FF2B5EF4-FFF2-40B4-BE49-F238E27FC236}">
                  <a16:creationId xmlns:a16="http://schemas.microsoft.com/office/drawing/2014/main" id="{7C368BD1-1EA1-4371-BA76-1D7A7C4D52B7}"/>
                </a:ext>
              </a:extLst>
            </p:cNvPr>
            <p:cNvSpPr txBox="1"/>
            <p:nvPr/>
          </p:nvSpPr>
          <p:spPr>
            <a:xfrm>
              <a:off x="4664446" y="1486565"/>
              <a:ext cx="2125169" cy="537519"/>
            </a:xfrm>
            <a:prstGeom prst="rect">
              <a:avLst/>
            </a:prstGeom>
            <a:noFill/>
          </p:spPr>
          <p:txBody>
            <a:bodyPr wrap="square" lIns="0" tIns="0" rIns="0" bIns="0" rtlCol="0" anchor="b">
              <a:spAutoFit/>
            </a:bodyPr>
            <a:lstStyle/>
            <a:p>
              <a:pPr algn="ctr">
                <a:lnSpc>
                  <a:spcPct val="130000"/>
                </a:lnSpc>
              </a:pPr>
              <a:r>
                <a:rPr lang="en-US" sz="1400">
                  <a:solidFill>
                    <a:schemeClr val="bg1"/>
                  </a:solidFill>
                  <a:latin typeface="Corbel" panose="020B0503020204020204" pitchFamily="34" charset="0"/>
                </a:rPr>
                <a:t>Grupimi i të gjitha kolonave që nevojiten për kllasterim.</a:t>
              </a:r>
              <a:endParaRPr lang="en-US" sz="1400" dirty="0">
                <a:solidFill>
                  <a:schemeClr val="bg1"/>
                </a:solidFill>
                <a:latin typeface="Corbel" panose="020B0503020204020204" pitchFamily="34" charset="0"/>
              </a:endParaRPr>
            </a:p>
          </p:txBody>
        </p:sp>
      </p:grpSp>
      <p:grpSp>
        <p:nvGrpSpPr>
          <p:cNvPr id="24" name="Group 23">
            <a:extLst>
              <a:ext uri="{FF2B5EF4-FFF2-40B4-BE49-F238E27FC236}">
                <a16:creationId xmlns:a16="http://schemas.microsoft.com/office/drawing/2014/main" id="{0EF1A170-2CAC-419F-9CAE-34A685FBEB32}"/>
              </a:ext>
            </a:extLst>
          </p:cNvPr>
          <p:cNvGrpSpPr/>
          <p:nvPr/>
        </p:nvGrpSpPr>
        <p:grpSpPr>
          <a:xfrm>
            <a:off x="7622146" y="1482489"/>
            <a:ext cx="2057438" cy="1637801"/>
            <a:chOff x="7974272" y="926411"/>
            <a:chExt cx="2057438" cy="1637801"/>
          </a:xfrm>
        </p:grpSpPr>
        <p:sp>
          <p:nvSpPr>
            <p:cNvPr id="25" name="TextBox 24">
              <a:extLst>
                <a:ext uri="{FF2B5EF4-FFF2-40B4-BE49-F238E27FC236}">
                  <a16:creationId xmlns:a16="http://schemas.microsoft.com/office/drawing/2014/main" id="{7A4B25C9-9893-4DD0-87CB-C2F355F4F7DD}"/>
                </a:ext>
              </a:extLst>
            </p:cNvPr>
            <p:cNvSpPr txBox="1"/>
            <p:nvPr/>
          </p:nvSpPr>
          <p:spPr>
            <a:xfrm>
              <a:off x="8017949" y="2256435"/>
              <a:ext cx="1970091" cy="307777"/>
            </a:xfrm>
            <a:prstGeom prst="rect">
              <a:avLst/>
            </a:prstGeom>
            <a:noFill/>
          </p:spPr>
          <p:txBody>
            <a:bodyPr wrap="none" lIns="0" tIns="0" rIns="0" bIns="0" rtlCol="0">
              <a:spAutoFit/>
            </a:bodyPr>
            <a:lstStyle/>
            <a:p>
              <a:pPr algn="ctr"/>
              <a:r>
                <a:rPr lang="en-US" sz="2000">
                  <a:solidFill>
                    <a:schemeClr val="bg1"/>
                  </a:solidFill>
                  <a:latin typeface="Corbel" panose="020B0503020204020204" pitchFamily="34" charset="0"/>
                </a:rPr>
                <a:t>Bisecting K-Means</a:t>
              </a:r>
              <a:endParaRPr lang="en-US" sz="2000" dirty="0">
                <a:solidFill>
                  <a:schemeClr val="bg1"/>
                </a:solidFill>
                <a:latin typeface="Corbel" panose="020B0503020204020204" pitchFamily="34" charset="0"/>
              </a:endParaRPr>
            </a:p>
          </p:txBody>
        </p:sp>
        <p:sp>
          <p:nvSpPr>
            <p:cNvPr id="26" name="TextBox 25">
              <a:extLst>
                <a:ext uri="{FF2B5EF4-FFF2-40B4-BE49-F238E27FC236}">
                  <a16:creationId xmlns:a16="http://schemas.microsoft.com/office/drawing/2014/main" id="{080362EF-3DB7-4801-A3B5-9A9BBCB8ADC0}"/>
                </a:ext>
              </a:extLst>
            </p:cNvPr>
            <p:cNvSpPr txBox="1"/>
            <p:nvPr/>
          </p:nvSpPr>
          <p:spPr>
            <a:xfrm>
              <a:off x="7974272" y="926411"/>
              <a:ext cx="2057438" cy="1097673"/>
            </a:xfrm>
            <a:prstGeom prst="rect">
              <a:avLst/>
            </a:prstGeom>
            <a:noFill/>
          </p:spPr>
          <p:txBody>
            <a:bodyPr wrap="square" lIns="0" tIns="0" rIns="0" bIns="0" rtlCol="0" anchor="b">
              <a:spAutoFit/>
            </a:bodyPr>
            <a:lstStyle/>
            <a:p>
              <a:pPr algn="ctr">
                <a:lnSpc>
                  <a:spcPct val="130000"/>
                </a:lnSpc>
              </a:pPr>
              <a:r>
                <a:rPr lang="en-US" sz="1400">
                  <a:solidFill>
                    <a:schemeClr val="bg1"/>
                  </a:solidFill>
                  <a:latin typeface="Corbel" panose="020B0503020204020204" pitchFamily="34" charset="0"/>
                </a:rPr>
                <a:t>Parametrat e të cilit janë:</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Kllasterë = 5</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Maximum iterations = 5</a:t>
              </a:r>
            </a:p>
            <a:p>
              <a:pPr marL="285750" indent="-285750">
                <a:lnSpc>
                  <a:spcPct val="130000"/>
                </a:lnSpc>
                <a:buFont typeface="Wingdings" panose="05000000000000000000" pitchFamily="2" charset="2"/>
                <a:buChar char="v"/>
              </a:pPr>
              <a:r>
                <a:rPr lang="en-US" sz="1400">
                  <a:solidFill>
                    <a:schemeClr val="bg1"/>
                  </a:solidFill>
                  <a:latin typeface="Corbel" panose="020B0503020204020204" pitchFamily="34" charset="0"/>
                </a:rPr>
                <a:t>Seed = 1</a:t>
              </a:r>
              <a:endParaRPr lang="en-US" sz="1400" dirty="0">
                <a:solidFill>
                  <a:schemeClr val="bg1"/>
                </a:solidFill>
                <a:latin typeface="Corbel" panose="020B0503020204020204" pitchFamily="34" charset="0"/>
              </a:endParaRPr>
            </a:p>
          </p:txBody>
        </p:sp>
      </p:grpSp>
      <p:cxnSp>
        <p:nvCxnSpPr>
          <p:cNvPr id="27" name="Straight Connector 26">
            <a:extLst>
              <a:ext uri="{FF2B5EF4-FFF2-40B4-BE49-F238E27FC236}">
                <a16:creationId xmlns:a16="http://schemas.microsoft.com/office/drawing/2014/main" id="{9237532C-AFB9-4F65-979B-71ADEB6C7FE3}"/>
              </a:ext>
            </a:extLst>
          </p:cNvPr>
          <p:cNvCxnSpPr>
            <a:cxnSpLocks/>
          </p:cNvCxnSpPr>
          <p:nvPr/>
        </p:nvCxnSpPr>
        <p:spPr>
          <a:xfrm>
            <a:off x="1843088" y="3661228"/>
            <a:ext cx="1404937" cy="0"/>
          </a:xfrm>
          <a:prstGeom prst="line">
            <a:avLst/>
          </a:prstGeom>
          <a:ln w="12700">
            <a:solidFill>
              <a:srgbClr val="B4DEDF">
                <a:alpha val="70000"/>
              </a:srgbClr>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8E4187-E8E2-4E9A-869E-F4DD99E89EA7}"/>
              </a:ext>
            </a:extLst>
          </p:cNvPr>
          <p:cNvGrpSpPr/>
          <p:nvPr/>
        </p:nvGrpSpPr>
        <p:grpSpPr>
          <a:xfrm>
            <a:off x="1502111" y="3493588"/>
            <a:ext cx="340146" cy="340142"/>
            <a:chOff x="1347106" y="2060124"/>
            <a:chExt cx="388256" cy="388252"/>
          </a:xfrm>
        </p:grpSpPr>
        <p:sp>
          <p:nvSpPr>
            <p:cNvPr id="29" name="Oval 28">
              <a:extLst>
                <a:ext uri="{FF2B5EF4-FFF2-40B4-BE49-F238E27FC236}">
                  <a16:creationId xmlns:a16="http://schemas.microsoft.com/office/drawing/2014/main" id="{53B5F85F-0F89-4111-B81A-03EC161984F2}"/>
                </a:ext>
              </a:extLst>
            </p:cNvPr>
            <p:cNvSpPr/>
            <p:nvPr/>
          </p:nvSpPr>
          <p:spPr>
            <a:xfrm>
              <a:off x="1347106" y="2060124"/>
              <a:ext cx="388256" cy="388252"/>
            </a:xfrm>
            <a:prstGeom prst="ellipse">
              <a:avLst/>
            </a:prstGeom>
            <a:noFill/>
            <a:ln w="9525">
              <a:solidFill>
                <a:srgbClr val="B4DED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0" name="Oval 29">
              <a:extLst>
                <a:ext uri="{FF2B5EF4-FFF2-40B4-BE49-F238E27FC236}">
                  <a16:creationId xmlns:a16="http://schemas.microsoft.com/office/drawing/2014/main" id="{E139131A-A06C-431F-BB1A-1456DFACC539}"/>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grpSp>
        <p:nvGrpSpPr>
          <p:cNvPr id="31" name="Group 30">
            <a:extLst>
              <a:ext uri="{FF2B5EF4-FFF2-40B4-BE49-F238E27FC236}">
                <a16:creationId xmlns:a16="http://schemas.microsoft.com/office/drawing/2014/main" id="{1DFCB4CE-DB1D-4195-80E0-C3998F0A4B22}"/>
              </a:ext>
            </a:extLst>
          </p:cNvPr>
          <p:cNvGrpSpPr/>
          <p:nvPr/>
        </p:nvGrpSpPr>
        <p:grpSpPr>
          <a:xfrm>
            <a:off x="3246781" y="3493588"/>
            <a:ext cx="340146" cy="340142"/>
            <a:chOff x="1347106" y="2060124"/>
            <a:chExt cx="388256" cy="388252"/>
          </a:xfrm>
        </p:grpSpPr>
        <p:sp>
          <p:nvSpPr>
            <p:cNvPr id="32" name="Oval 31">
              <a:extLst>
                <a:ext uri="{FF2B5EF4-FFF2-40B4-BE49-F238E27FC236}">
                  <a16:creationId xmlns:a16="http://schemas.microsoft.com/office/drawing/2014/main" id="{D859247D-B0B1-4B73-A112-C4B558C29E6B}"/>
                </a:ext>
              </a:extLst>
            </p:cNvPr>
            <p:cNvSpPr/>
            <p:nvPr/>
          </p:nvSpPr>
          <p:spPr>
            <a:xfrm>
              <a:off x="1347106" y="2060124"/>
              <a:ext cx="388256" cy="388252"/>
            </a:xfrm>
            <a:prstGeom prst="ellipse">
              <a:avLst/>
            </a:prstGeom>
            <a:noFill/>
            <a:ln w="9525">
              <a:solidFill>
                <a:srgbClr val="AFEAE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sp>
          <p:nvSpPr>
            <p:cNvPr id="33" name="Oval 32">
              <a:extLst>
                <a:ext uri="{FF2B5EF4-FFF2-40B4-BE49-F238E27FC236}">
                  <a16:creationId xmlns:a16="http://schemas.microsoft.com/office/drawing/2014/main" id="{C88D10D5-080C-4416-B412-D5F4AB60FE52}"/>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grpSp>
        <p:nvGrpSpPr>
          <p:cNvPr id="34" name="Group 33">
            <a:extLst>
              <a:ext uri="{FF2B5EF4-FFF2-40B4-BE49-F238E27FC236}">
                <a16:creationId xmlns:a16="http://schemas.microsoft.com/office/drawing/2014/main" id="{75F14F56-D5F6-4D74-A269-55D50FEC111B}"/>
              </a:ext>
            </a:extLst>
          </p:cNvPr>
          <p:cNvGrpSpPr/>
          <p:nvPr/>
        </p:nvGrpSpPr>
        <p:grpSpPr>
          <a:xfrm>
            <a:off x="4991451" y="3493588"/>
            <a:ext cx="340146" cy="340142"/>
            <a:chOff x="1347106" y="2060124"/>
            <a:chExt cx="388256" cy="388252"/>
          </a:xfrm>
        </p:grpSpPr>
        <p:sp>
          <p:nvSpPr>
            <p:cNvPr id="35" name="Oval 34">
              <a:extLst>
                <a:ext uri="{FF2B5EF4-FFF2-40B4-BE49-F238E27FC236}">
                  <a16:creationId xmlns:a16="http://schemas.microsoft.com/office/drawing/2014/main" id="{4888ECE1-ECAB-448F-8F9F-8AA4DD264DC1}"/>
                </a:ext>
              </a:extLst>
            </p:cNvPr>
            <p:cNvSpPr/>
            <p:nvPr/>
          </p:nvSpPr>
          <p:spPr>
            <a:xfrm>
              <a:off x="1347106" y="2060124"/>
              <a:ext cx="388256" cy="388252"/>
            </a:xfrm>
            <a:prstGeom prst="ellipse">
              <a:avLst/>
            </a:prstGeom>
            <a:noFill/>
            <a:ln w="9525">
              <a:solidFill>
                <a:srgbClr val="AFEAE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6" name="Oval 35">
              <a:extLst>
                <a:ext uri="{FF2B5EF4-FFF2-40B4-BE49-F238E27FC236}">
                  <a16:creationId xmlns:a16="http://schemas.microsoft.com/office/drawing/2014/main" id="{8F92F5F0-484A-4B17-94D3-2A9A9A780869}"/>
                </a:ext>
              </a:extLst>
            </p:cNvPr>
            <p:cNvSpPr/>
            <p:nvPr/>
          </p:nvSpPr>
          <p:spPr>
            <a:xfrm>
              <a:off x="1442216" y="2155232"/>
              <a:ext cx="198036" cy="198035"/>
            </a:xfrm>
            <a:prstGeom prst="ellipse">
              <a:avLst/>
            </a:prstGeom>
            <a:solidFill>
              <a:srgbClr val="CDF2F3"/>
            </a:solidFill>
            <a:ln>
              <a:no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grpSp>
        <p:nvGrpSpPr>
          <p:cNvPr id="37" name="Group 36">
            <a:extLst>
              <a:ext uri="{FF2B5EF4-FFF2-40B4-BE49-F238E27FC236}">
                <a16:creationId xmlns:a16="http://schemas.microsoft.com/office/drawing/2014/main" id="{430EC082-DB21-4143-B242-962CFFEBD0AF}"/>
              </a:ext>
            </a:extLst>
          </p:cNvPr>
          <p:cNvGrpSpPr/>
          <p:nvPr/>
        </p:nvGrpSpPr>
        <p:grpSpPr>
          <a:xfrm>
            <a:off x="6736121" y="3493588"/>
            <a:ext cx="340146" cy="340142"/>
            <a:chOff x="1347106" y="2060124"/>
            <a:chExt cx="388256" cy="388252"/>
          </a:xfrm>
        </p:grpSpPr>
        <p:sp>
          <p:nvSpPr>
            <p:cNvPr id="38" name="Oval 37">
              <a:extLst>
                <a:ext uri="{FF2B5EF4-FFF2-40B4-BE49-F238E27FC236}">
                  <a16:creationId xmlns:a16="http://schemas.microsoft.com/office/drawing/2014/main" id="{36656299-3112-4094-9F52-C1DBA4593C09}"/>
                </a:ext>
              </a:extLst>
            </p:cNvPr>
            <p:cNvSpPr/>
            <p:nvPr/>
          </p:nvSpPr>
          <p:spPr>
            <a:xfrm>
              <a:off x="1347106" y="2060124"/>
              <a:ext cx="388256" cy="388252"/>
            </a:xfrm>
            <a:prstGeom prst="ellipse">
              <a:avLst/>
            </a:prstGeom>
            <a:noFill/>
            <a:ln w="9525">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9" name="Oval 38">
              <a:extLst>
                <a:ext uri="{FF2B5EF4-FFF2-40B4-BE49-F238E27FC236}">
                  <a16:creationId xmlns:a16="http://schemas.microsoft.com/office/drawing/2014/main" id="{481E7865-8CC1-4F8E-93AA-F67523FCEDC1}"/>
                </a:ext>
              </a:extLst>
            </p:cNvPr>
            <p:cNvSpPr/>
            <p:nvPr/>
          </p:nvSpPr>
          <p:spPr>
            <a:xfrm>
              <a:off x="1442216" y="2155232"/>
              <a:ext cx="198036" cy="198035"/>
            </a:xfrm>
            <a:prstGeom prst="ellipse">
              <a:avLst/>
            </a:prstGeom>
            <a:solidFill>
              <a:srgbClr val="CDF2F3"/>
            </a:solidFill>
            <a:ln>
              <a:solidFill>
                <a:srgbClr val="CDF2F3"/>
              </a:solid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Corbel" panose="020B0503020204020204" pitchFamily="34" charset="0"/>
              </a:endParaRPr>
            </a:p>
          </p:txBody>
        </p:sp>
      </p:grpSp>
      <p:grpSp>
        <p:nvGrpSpPr>
          <p:cNvPr id="40" name="Group 39">
            <a:extLst>
              <a:ext uri="{FF2B5EF4-FFF2-40B4-BE49-F238E27FC236}">
                <a16:creationId xmlns:a16="http://schemas.microsoft.com/office/drawing/2014/main" id="{6B2A4072-0CD2-4B6F-A182-89E9499B8E6D}"/>
              </a:ext>
            </a:extLst>
          </p:cNvPr>
          <p:cNvGrpSpPr/>
          <p:nvPr/>
        </p:nvGrpSpPr>
        <p:grpSpPr>
          <a:xfrm>
            <a:off x="8480791" y="3493588"/>
            <a:ext cx="340146" cy="340142"/>
            <a:chOff x="1347106" y="2060124"/>
            <a:chExt cx="388256" cy="388252"/>
          </a:xfrm>
        </p:grpSpPr>
        <p:sp>
          <p:nvSpPr>
            <p:cNvPr id="41" name="Oval 40">
              <a:extLst>
                <a:ext uri="{FF2B5EF4-FFF2-40B4-BE49-F238E27FC236}">
                  <a16:creationId xmlns:a16="http://schemas.microsoft.com/office/drawing/2014/main" id="{FA4CE177-4E02-4DBE-AB1B-160ECBF7E5FE}"/>
                </a:ext>
              </a:extLst>
            </p:cNvPr>
            <p:cNvSpPr/>
            <p:nvPr/>
          </p:nvSpPr>
          <p:spPr>
            <a:xfrm>
              <a:off x="1347106" y="2060124"/>
              <a:ext cx="388256" cy="388252"/>
            </a:xfrm>
            <a:prstGeom prst="ellipse">
              <a:avLst/>
            </a:prstGeom>
            <a:noFill/>
            <a:ln w="9525">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42" name="Oval 41">
              <a:extLst>
                <a:ext uri="{FF2B5EF4-FFF2-40B4-BE49-F238E27FC236}">
                  <a16:creationId xmlns:a16="http://schemas.microsoft.com/office/drawing/2014/main" id="{4B024C10-F861-4153-8A30-4E6BA32EB92B}"/>
                </a:ext>
              </a:extLst>
            </p:cNvPr>
            <p:cNvSpPr/>
            <p:nvPr/>
          </p:nvSpPr>
          <p:spPr>
            <a:xfrm>
              <a:off x="1442216" y="2155232"/>
              <a:ext cx="198036" cy="198035"/>
            </a:xfrm>
            <a:prstGeom prst="ellipse">
              <a:avLst/>
            </a:prstGeom>
            <a:solidFill>
              <a:srgbClr val="CDF2F3"/>
            </a:solidFill>
            <a:ln>
              <a:solidFill>
                <a:srgbClr val="CDF2F3"/>
              </a:solidFill>
            </a:ln>
            <a:effectLst>
              <a:outerShdw blurRad="889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grpSp>
      <p:cxnSp>
        <p:nvCxnSpPr>
          <p:cNvPr id="46" name="Straight Connector 45">
            <a:extLst>
              <a:ext uri="{FF2B5EF4-FFF2-40B4-BE49-F238E27FC236}">
                <a16:creationId xmlns:a16="http://schemas.microsoft.com/office/drawing/2014/main" id="{2E059421-FD1D-452A-80D7-C6D61BB1CCA1}"/>
              </a:ext>
            </a:extLst>
          </p:cNvPr>
          <p:cNvCxnSpPr>
            <a:cxnSpLocks/>
          </p:cNvCxnSpPr>
          <p:nvPr/>
        </p:nvCxnSpPr>
        <p:spPr>
          <a:xfrm>
            <a:off x="3583782" y="3661228"/>
            <a:ext cx="1404937" cy="0"/>
          </a:xfrm>
          <a:prstGeom prst="line">
            <a:avLst/>
          </a:prstGeom>
          <a:ln w="12700">
            <a:solidFill>
              <a:srgbClr val="AFEAEB">
                <a:alpha val="70000"/>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CC4BE1D-5B16-4F1A-953D-804CFD6ABB42}"/>
              </a:ext>
            </a:extLst>
          </p:cNvPr>
          <p:cNvCxnSpPr>
            <a:cxnSpLocks/>
          </p:cNvCxnSpPr>
          <p:nvPr/>
        </p:nvCxnSpPr>
        <p:spPr>
          <a:xfrm>
            <a:off x="5330826" y="3661228"/>
            <a:ext cx="1404937"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27D6C92-3ECA-4CC1-9DEA-20990AEFEA30}"/>
              </a:ext>
            </a:extLst>
          </p:cNvPr>
          <p:cNvCxnSpPr>
            <a:cxnSpLocks/>
          </p:cNvCxnSpPr>
          <p:nvPr/>
        </p:nvCxnSpPr>
        <p:spPr>
          <a:xfrm>
            <a:off x="7076282" y="3661228"/>
            <a:ext cx="1404937" cy="0"/>
          </a:xfrm>
          <a:prstGeom prst="line">
            <a:avLst/>
          </a:prstGeom>
          <a:ln w="12700">
            <a:solidFill>
              <a:srgbClr val="CDF2F3">
                <a:alpha val="70000"/>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54E8894-68E5-4211-99A2-A522316A03E7}"/>
              </a:ext>
            </a:extLst>
          </p:cNvPr>
          <p:cNvCxnSpPr>
            <a:cxnSpLocks/>
          </p:cNvCxnSpPr>
          <p:nvPr/>
        </p:nvCxnSpPr>
        <p:spPr>
          <a:xfrm>
            <a:off x="8816976" y="3661228"/>
            <a:ext cx="1404937" cy="0"/>
          </a:xfrm>
          <a:prstGeom prst="line">
            <a:avLst/>
          </a:prstGeom>
          <a:ln w="12700">
            <a:solidFill>
              <a:srgbClr val="CDF2F3">
                <a:alpha val="70000"/>
              </a:srgbClr>
            </a:solidFill>
          </a:ln>
        </p:spPr>
        <p:style>
          <a:lnRef idx="1">
            <a:schemeClr val="accent1"/>
          </a:lnRef>
          <a:fillRef idx="0">
            <a:schemeClr val="accent1"/>
          </a:fillRef>
          <a:effectRef idx="0">
            <a:schemeClr val="accent1"/>
          </a:effectRef>
          <a:fontRef idx="minor">
            <a:schemeClr val="tx1"/>
          </a:fontRef>
        </p:style>
      </p:cxnSp>
      <p:sp>
        <p:nvSpPr>
          <p:cNvPr id="50" name="Arrow: Chevron 49">
            <a:extLst>
              <a:ext uri="{FF2B5EF4-FFF2-40B4-BE49-F238E27FC236}">
                <a16:creationId xmlns:a16="http://schemas.microsoft.com/office/drawing/2014/main" id="{754D9AE8-52C7-4D88-8B82-3DD3EE99F2F9}"/>
              </a:ext>
            </a:extLst>
          </p:cNvPr>
          <p:cNvSpPr/>
          <p:nvPr/>
        </p:nvSpPr>
        <p:spPr>
          <a:xfrm rot="10800000" flipH="1">
            <a:off x="10156428" y="3585469"/>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51" name="Arrow: Chevron 50">
            <a:extLst>
              <a:ext uri="{FF2B5EF4-FFF2-40B4-BE49-F238E27FC236}">
                <a16:creationId xmlns:a16="http://schemas.microsoft.com/office/drawing/2014/main" id="{F8B3BA09-A51B-429F-AB65-01B47A362D34}"/>
              </a:ext>
            </a:extLst>
          </p:cNvPr>
          <p:cNvSpPr/>
          <p:nvPr/>
        </p:nvSpPr>
        <p:spPr>
          <a:xfrm rot="10800000" flipH="1">
            <a:off x="10265557" y="3585469"/>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53" name="Arrow: Chevron 52">
            <a:extLst>
              <a:ext uri="{FF2B5EF4-FFF2-40B4-BE49-F238E27FC236}">
                <a16:creationId xmlns:a16="http://schemas.microsoft.com/office/drawing/2014/main" id="{1F865BA9-065C-4935-BE1C-F33856327D8C}"/>
              </a:ext>
            </a:extLst>
          </p:cNvPr>
          <p:cNvSpPr/>
          <p:nvPr/>
        </p:nvSpPr>
        <p:spPr>
          <a:xfrm rot="10800000" flipH="1">
            <a:off x="10373075" y="3585468"/>
            <a:ext cx="130969" cy="164938"/>
          </a:xfrm>
          <a:prstGeom prst="chevron">
            <a:avLst/>
          </a:prstGeom>
          <a:solidFill>
            <a:srgbClr val="CDF2F3"/>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grpSp>
        <p:nvGrpSpPr>
          <p:cNvPr id="57" name="Group 56">
            <a:extLst>
              <a:ext uri="{FF2B5EF4-FFF2-40B4-BE49-F238E27FC236}">
                <a16:creationId xmlns:a16="http://schemas.microsoft.com/office/drawing/2014/main" id="{A8F5CE45-6746-44D2-A423-F5C80730382E}"/>
              </a:ext>
            </a:extLst>
          </p:cNvPr>
          <p:cNvGrpSpPr/>
          <p:nvPr/>
        </p:nvGrpSpPr>
        <p:grpSpPr>
          <a:xfrm rot="3600000">
            <a:off x="2620961" y="76478"/>
            <a:ext cx="5419731" cy="7347857"/>
            <a:chOff x="5730869" y="1536700"/>
            <a:chExt cx="5419731" cy="7347857"/>
          </a:xfrm>
        </p:grpSpPr>
        <p:grpSp>
          <p:nvGrpSpPr>
            <p:cNvPr id="58" name="Group 57">
              <a:extLst>
                <a:ext uri="{FF2B5EF4-FFF2-40B4-BE49-F238E27FC236}">
                  <a16:creationId xmlns:a16="http://schemas.microsoft.com/office/drawing/2014/main" id="{BEBE7EBB-8B9A-4D34-9042-36FE709660B4}"/>
                </a:ext>
              </a:extLst>
            </p:cNvPr>
            <p:cNvGrpSpPr/>
            <p:nvPr/>
          </p:nvGrpSpPr>
          <p:grpSpPr>
            <a:xfrm>
              <a:off x="6070856" y="1536700"/>
              <a:ext cx="5079744" cy="4337957"/>
              <a:chOff x="6070856" y="1536700"/>
              <a:chExt cx="5079744" cy="4337957"/>
            </a:xfrm>
          </p:grpSpPr>
          <p:sp>
            <p:nvSpPr>
              <p:cNvPr id="62" name="Parallelogram 61">
                <a:extLst>
                  <a:ext uri="{FF2B5EF4-FFF2-40B4-BE49-F238E27FC236}">
                    <a16:creationId xmlns:a16="http://schemas.microsoft.com/office/drawing/2014/main" id="{42CDA276-B25C-4AF1-8929-3D33E0245399}"/>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arallelogram 62">
                <a:extLst>
                  <a:ext uri="{FF2B5EF4-FFF2-40B4-BE49-F238E27FC236}">
                    <a16:creationId xmlns:a16="http://schemas.microsoft.com/office/drawing/2014/main" id="{D3FB2E84-C916-48EF-8FC2-4D502AA3D95A}"/>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DD48C317-48ED-4536-BC24-43D92D2FE175}"/>
                </a:ext>
              </a:extLst>
            </p:cNvPr>
            <p:cNvGrpSpPr/>
            <p:nvPr/>
          </p:nvGrpSpPr>
          <p:grpSpPr>
            <a:xfrm flipH="1">
              <a:off x="5730869" y="4546600"/>
              <a:ext cx="5079744" cy="4337957"/>
              <a:chOff x="6070856" y="1536700"/>
              <a:chExt cx="5079744" cy="4337957"/>
            </a:xfrm>
          </p:grpSpPr>
          <p:sp>
            <p:nvSpPr>
              <p:cNvPr id="60" name="Parallelogram 59">
                <a:extLst>
                  <a:ext uri="{FF2B5EF4-FFF2-40B4-BE49-F238E27FC236}">
                    <a16:creationId xmlns:a16="http://schemas.microsoft.com/office/drawing/2014/main" id="{BE3AA417-1955-439E-AB20-02C87B0BFE21}"/>
                  </a:ext>
                </a:extLst>
              </p:cNvPr>
              <p:cNvSpPr/>
              <p:nvPr/>
            </p:nvSpPr>
            <p:spPr>
              <a:xfrm>
                <a:off x="7797800" y="1536700"/>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arallelogram 60">
                <a:extLst>
                  <a:ext uri="{FF2B5EF4-FFF2-40B4-BE49-F238E27FC236}">
                    <a16:creationId xmlns:a16="http://schemas.microsoft.com/office/drawing/2014/main" id="{81CA1351-F832-42DA-93F5-1BEF956405FE}"/>
                  </a:ext>
                </a:extLst>
              </p:cNvPr>
              <p:cNvSpPr/>
              <p:nvPr/>
            </p:nvSpPr>
            <p:spPr>
              <a:xfrm>
                <a:off x="6070856" y="2864757"/>
                <a:ext cx="3352800" cy="3009900"/>
              </a:xfrm>
              <a:prstGeom prst="parallelogram">
                <a:avLst>
                  <a:gd name="adj" fmla="val 42807"/>
                </a:avLst>
              </a:prstGeom>
              <a:noFill/>
              <a:ln w="3175">
                <a:solidFill>
                  <a:schemeClr val="bg1">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3533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15927ED-8803-4A86-9AEE-12AD33A3348D}"/>
              </a:ext>
            </a:extLst>
          </p:cNvPr>
          <p:cNvSpPr/>
          <p:nvPr/>
        </p:nvSpPr>
        <p:spPr>
          <a:xfrm>
            <a:off x="0" y="0"/>
            <a:ext cx="6112588" cy="6858000"/>
          </a:xfrm>
          <a:prstGeom prst="rect">
            <a:avLst/>
          </a:prstGeom>
          <a:gradFill flip="none" rotWithShape="1">
            <a:gsLst>
              <a:gs pos="0">
                <a:srgbClr val="186062">
                  <a:shade val="30000"/>
                  <a:satMod val="115000"/>
                </a:srgbClr>
              </a:gs>
              <a:gs pos="50000">
                <a:srgbClr val="186062">
                  <a:shade val="67500"/>
                  <a:satMod val="115000"/>
                </a:srgbClr>
              </a:gs>
              <a:gs pos="100000">
                <a:srgbClr val="186062">
                  <a:shade val="100000"/>
                  <a:satMod val="115000"/>
                </a:srgbClr>
              </a:gs>
            </a:gsLst>
            <a:path path="circle">
              <a:fillToRect l="100000" t="100000"/>
            </a:path>
            <a:tileRect r="-100000" b="-100000"/>
          </a:gradFill>
          <a:ln>
            <a:solidFill>
              <a:srgbClr val="CDF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8" name="Rectangle: Top Corners Rounded 27">
            <a:extLst>
              <a:ext uri="{FF2B5EF4-FFF2-40B4-BE49-F238E27FC236}">
                <a16:creationId xmlns:a16="http://schemas.microsoft.com/office/drawing/2014/main" id="{D2E6E2C0-CF09-4CFA-AD63-D0B2A6CAC9D2}"/>
              </a:ext>
            </a:extLst>
          </p:cNvPr>
          <p:cNvSpPr/>
          <p:nvPr/>
        </p:nvSpPr>
        <p:spPr>
          <a:xfrm rot="5400000" flipH="1">
            <a:off x="8565984" y="1208545"/>
            <a:ext cx="728832" cy="5245942"/>
          </a:xfrm>
          <a:prstGeom prst="round2SameRect">
            <a:avLst>
              <a:gd name="adj1" fmla="val 50000"/>
              <a:gd name="adj2" fmla="val 0"/>
            </a:avLst>
          </a:prstGeom>
          <a:solidFill>
            <a:srgbClr val="35C7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29" name="Arc 28">
            <a:extLst>
              <a:ext uri="{FF2B5EF4-FFF2-40B4-BE49-F238E27FC236}">
                <a16:creationId xmlns:a16="http://schemas.microsoft.com/office/drawing/2014/main" id="{893C1579-A596-4606-9558-F0B901F65EF6}"/>
              </a:ext>
            </a:extLst>
          </p:cNvPr>
          <p:cNvSpPr/>
          <p:nvPr/>
        </p:nvSpPr>
        <p:spPr>
          <a:xfrm>
            <a:off x="5262022" y="1326003"/>
            <a:ext cx="1667954" cy="1667954"/>
          </a:xfrm>
          <a:prstGeom prst="arc">
            <a:avLst>
              <a:gd name="adj1" fmla="val 16200000"/>
              <a:gd name="adj2" fmla="val 5503179"/>
            </a:avLst>
          </a:prstGeom>
          <a:ln w="25400">
            <a:solidFill>
              <a:srgbClr val="1860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0" name="Arc 29">
            <a:extLst>
              <a:ext uri="{FF2B5EF4-FFF2-40B4-BE49-F238E27FC236}">
                <a16:creationId xmlns:a16="http://schemas.microsoft.com/office/drawing/2014/main" id="{9C5EC134-107E-4576-8344-D5D532FF99E7}"/>
              </a:ext>
            </a:extLst>
          </p:cNvPr>
          <p:cNvSpPr/>
          <p:nvPr/>
        </p:nvSpPr>
        <p:spPr>
          <a:xfrm>
            <a:off x="5262022" y="4656646"/>
            <a:ext cx="1667954" cy="1667954"/>
          </a:xfrm>
          <a:prstGeom prst="arc">
            <a:avLst>
              <a:gd name="adj1" fmla="val 16200000"/>
              <a:gd name="adj2" fmla="val 5424487"/>
            </a:avLst>
          </a:prstGeom>
          <a:ln w="25400">
            <a:solidFill>
              <a:srgbClr val="1860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1" name="Oval 30">
            <a:extLst>
              <a:ext uri="{FF2B5EF4-FFF2-40B4-BE49-F238E27FC236}">
                <a16:creationId xmlns:a16="http://schemas.microsoft.com/office/drawing/2014/main" id="{AE6F4717-86CB-4621-969B-3034F6BCE2FF}"/>
              </a:ext>
            </a:extLst>
          </p:cNvPr>
          <p:cNvSpPr/>
          <p:nvPr/>
        </p:nvSpPr>
        <p:spPr>
          <a:xfrm>
            <a:off x="5557714" y="3287017"/>
            <a:ext cx="1076570" cy="1076570"/>
          </a:xfrm>
          <a:prstGeom prst="ellipse">
            <a:avLst/>
          </a:prstGeom>
          <a:gradFill flip="none" rotWithShape="1">
            <a:gsLst>
              <a:gs pos="0">
                <a:srgbClr val="35C7CD">
                  <a:shade val="30000"/>
                  <a:satMod val="115000"/>
                </a:srgbClr>
              </a:gs>
              <a:gs pos="50000">
                <a:srgbClr val="35C7CD">
                  <a:shade val="67500"/>
                  <a:satMod val="115000"/>
                </a:srgbClr>
              </a:gs>
              <a:gs pos="100000">
                <a:srgbClr val="35C7CD">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2" name="Arc 31">
            <a:extLst>
              <a:ext uri="{FF2B5EF4-FFF2-40B4-BE49-F238E27FC236}">
                <a16:creationId xmlns:a16="http://schemas.microsoft.com/office/drawing/2014/main" id="{EFCB8E27-EB63-4C87-B7ED-87BAEEB3DF44}"/>
              </a:ext>
            </a:extLst>
          </p:cNvPr>
          <p:cNvSpPr/>
          <p:nvPr/>
        </p:nvSpPr>
        <p:spPr>
          <a:xfrm flipH="1">
            <a:off x="5262022" y="2991325"/>
            <a:ext cx="1667954" cy="1667954"/>
          </a:xfrm>
          <a:prstGeom prst="arc">
            <a:avLst>
              <a:gd name="adj1" fmla="val 16200000"/>
              <a:gd name="adj2" fmla="val 5398495"/>
            </a:avLst>
          </a:prstGeom>
          <a:ln w="25400">
            <a:solidFill>
              <a:srgbClr val="2EB9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33" name="TextBox 32">
            <a:extLst>
              <a:ext uri="{FF2B5EF4-FFF2-40B4-BE49-F238E27FC236}">
                <a16:creationId xmlns:a16="http://schemas.microsoft.com/office/drawing/2014/main" id="{B9929C65-97ED-4DD0-BCB9-5994E3E333F5}"/>
              </a:ext>
            </a:extLst>
          </p:cNvPr>
          <p:cNvSpPr txBox="1"/>
          <p:nvPr/>
        </p:nvSpPr>
        <p:spPr>
          <a:xfrm>
            <a:off x="7683500" y="4955596"/>
            <a:ext cx="3869871" cy="1077218"/>
          </a:xfrm>
          <a:prstGeom prst="rect">
            <a:avLst/>
          </a:prstGeom>
          <a:noFill/>
        </p:spPr>
        <p:txBody>
          <a:bodyPr wrap="square" lIns="0" tIns="0" rIns="0" bIns="0" rtlCol="0" anchor="ctr">
            <a:spAutoFit/>
          </a:bodyPr>
          <a:lstStyle/>
          <a:p>
            <a:r>
              <a:rPr lang="en-US" sz="1400">
                <a:latin typeface="Corbel" panose="020B0503020204020204" pitchFamily="34" charset="0"/>
                <a:cs typeface="Calibri" panose="020F0502020204030204" pitchFamily="34" charset="0"/>
              </a:rPr>
              <a:t>Pas etiketimit, hapi i fundit që mbet është publikimi për në GCR (Google Cloud Repository) i cili realizohet me anë të linkut:</a:t>
            </a:r>
          </a:p>
          <a:p>
            <a:endParaRPr lang="en-US" sz="1400">
              <a:latin typeface="Corbel" panose="020B0503020204020204" pitchFamily="34" charset="0"/>
              <a:cs typeface="Calibri" panose="020F0502020204030204" pitchFamily="34" charset="0"/>
            </a:endParaRPr>
          </a:p>
          <a:p>
            <a:pPr marL="285750" indent="-285750">
              <a:buFont typeface="Wingdings" panose="05000000000000000000" pitchFamily="2" charset="2"/>
              <a:buChar char="v"/>
            </a:pPr>
            <a:r>
              <a:rPr lang="en-US" sz="1400">
                <a:latin typeface="Corbel" panose="020B0503020204020204" pitchFamily="34" charset="0"/>
                <a:cs typeface="Calibri" panose="020F0502020204030204" pitchFamily="34" charset="0"/>
              </a:rPr>
              <a:t>docker push gcr.io/projekti/shtegu</a:t>
            </a:r>
            <a:endParaRPr lang="en-US" sz="1400" dirty="0">
              <a:latin typeface="Corbel" panose="020B050302020402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1203D041-A500-44AC-BE5D-1C8692AD9722}"/>
              </a:ext>
            </a:extLst>
          </p:cNvPr>
          <p:cNvSpPr txBox="1"/>
          <p:nvPr/>
        </p:nvSpPr>
        <p:spPr>
          <a:xfrm>
            <a:off x="7683500" y="1726144"/>
            <a:ext cx="3869871" cy="861774"/>
          </a:xfrm>
          <a:prstGeom prst="rect">
            <a:avLst/>
          </a:prstGeom>
          <a:noFill/>
        </p:spPr>
        <p:txBody>
          <a:bodyPr wrap="square" lIns="0" tIns="0" rIns="0" bIns="0" rtlCol="0" anchor="ctr">
            <a:spAutoFit/>
          </a:bodyPr>
          <a:lstStyle/>
          <a:p>
            <a:r>
              <a:rPr lang="en-US" sz="1400">
                <a:latin typeface="Corbel" panose="020B0503020204020204" pitchFamily="34" charset="0"/>
                <a:cs typeface="Calibri" panose="020F0502020204030204" pitchFamily="34" charset="0"/>
              </a:rPr>
              <a:t>Listimi i imazheve në një Docker mund të listohet nëpërmjet komandës:</a:t>
            </a:r>
          </a:p>
          <a:p>
            <a:endParaRPr lang="en-US" sz="1400">
              <a:latin typeface="Corbel" panose="020B0503020204020204" pitchFamily="34" charset="0"/>
              <a:cs typeface="Calibri" panose="020F0502020204030204" pitchFamily="34" charset="0"/>
            </a:endParaRPr>
          </a:p>
          <a:p>
            <a:pPr marL="285750" indent="-285750">
              <a:buFont typeface="Wingdings" panose="05000000000000000000" pitchFamily="2" charset="2"/>
              <a:buChar char="v"/>
            </a:pPr>
            <a:r>
              <a:rPr lang="en-US" sz="1400">
                <a:latin typeface="Corbel" panose="020B0503020204020204" pitchFamily="34" charset="0"/>
                <a:cs typeface="Calibri" panose="020F0502020204030204" pitchFamily="34" charset="0"/>
              </a:rPr>
              <a:t>docker images</a:t>
            </a:r>
            <a:endParaRPr lang="en-US" sz="1400" dirty="0">
              <a:latin typeface="Corbel" panose="020B050302020402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1FDDE948-51C3-41FE-8C33-7B0CD42618E3}"/>
              </a:ext>
            </a:extLst>
          </p:cNvPr>
          <p:cNvSpPr txBox="1"/>
          <p:nvPr/>
        </p:nvSpPr>
        <p:spPr>
          <a:xfrm>
            <a:off x="609600" y="3178971"/>
            <a:ext cx="3869871" cy="1292662"/>
          </a:xfrm>
          <a:prstGeom prst="rect">
            <a:avLst/>
          </a:prstGeom>
          <a:noFill/>
        </p:spPr>
        <p:txBody>
          <a:bodyPr wrap="square" lIns="0" tIns="0" rIns="0" bIns="0" rtlCol="0" anchor="ctr">
            <a:spAutoFit/>
          </a:bodyPr>
          <a:lstStyle/>
          <a:p>
            <a:pPr algn="r"/>
            <a:r>
              <a:rPr lang="en-US" sz="1400">
                <a:solidFill>
                  <a:schemeClr val="bg1"/>
                </a:solidFill>
                <a:latin typeface="Corbel" panose="020B0503020204020204" pitchFamily="34" charset="0"/>
                <a:cs typeface="Calibri" panose="020F0502020204030204" pitchFamily="34" charset="0"/>
              </a:rPr>
              <a:t>Etiketimi i imazheve ndodhë ashtu që secili imazh të ketë një ‘nofkë’ me anë të së cilës publikohet në një platformë, që në rastin tonë është Google Cloud. Ky etiketim kryhet me anë të komandës:</a:t>
            </a:r>
          </a:p>
          <a:p>
            <a:pPr algn="r"/>
            <a:endParaRPr lang="en-US" sz="1400">
              <a:solidFill>
                <a:schemeClr val="bg1"/>
              </a:solidFill>
              <a:latin typeface="Corbel" panose="020B0503020204020204" pitchFamily="34" charset="0"/>
              <a:cs typeface="Calibri" panose="020F0502020204030204" pitchFamily="34" charset="0"/>
            </a:endParaRPr>
          </a:p>
          <a:p>
            <a:pPr marL="285750" indent="-285750" algn="r">
              <a:buFont typeface="Wingdings" panose="05000000000000000000" pitchFamily="2" charset="2"/>
              <a:buChar char="v"/>
            </a:pPr>
            <a:r>
              <a:rPr lang="sv-SE" sz="1400">
                <a:solidFill>
                  <a:schemeClr val="bg1"/>
                </a:solidFill>
                <a:latin typeface="Corbel" panose="020B0503020204020204" pitchFamily="34" charset="0"/>
                <a:cs typeface="Calibri" panose="020F0502020204030204" pitchFamily="34" charset="0"/>
              </a:rPr>
              <a:t>docker tag  emri_projektit gcr.io/projekti/shtegu</a:t>
            </a:r>
            <a:endParaRPr lang="en-US" sz="1400" dirty="0">
              <a:solidFill>
                <a:schemeClr val="bg1"/>
              </a:solidFill>
              <a:latin typeface="Corbel" panose="020B0503020204020204" pitchFamily="34" charset="0"/>
              <a:cs typeface="Calibri" panose="020F0502020204030204" pitchFamily="34" charset="0"/>
            </a:endParaRPr>
          </a:p>
        </p:txBody>
      </p:sp>
      <p:sp>
        <p:nvSpPr>
          <p:cNvPr id="36" name="Rectangle: Top Corners Rounded 35">
            <a:extLst>
              <a:ext uri="{FF2B5EF4-FFF2-40B4-BE49-F238E27FC236}">
                <a16:creationId xmlns:a16="http://schemas.microsoft.com/office/drawing/2014/main" id="{41E1D458-67F2-4D90-A541-2461AF61B6DB}"/>
              </a:ext>
            </a:extLst>
          </p:cNvPr>
          <p:cNvSpPr/>
          <p:nvPr/>
        </p:nvSpPr>
        <p:spPr>
          <a:xfrm rot="16200000">
            <a:off x="2868155" y="2871234"/>
            <a:ext cx="728832" cy="5245942"/>
          </a:xfrm>
          <a:prstGeom prst="round2SameRect">
            <a:avLst>
              <a:gd name="adj1" fmla="val 50000"/>
              <a:gd name="adj2" fmla="val 0"/>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7" name="Oval 36">
            <a:extLst>
              <a:ext uri="{FF2B5EF4-FFF2-40B4-BE49-F238E27FC236}">
                <a16:creationId xmlns:a16="http://schemas.microsoft.com/office/drawing/2014/main" id="{C375EB48-F8CC-4CF6-B0C8-F21082DD6E28}"/>
              </a:ext>
            </a:extLst>
          </p:cNvPr>
          <p:cNvSpPr/>
          <p:nvPr/>
        </p:nvSpPr>
        <p:spPr>
          <a:xfrm>
            <a:off x="5557714" y="4955919"/>
            <a:ext cx="1076570" cy="1076570"/>
          </a:xfrm>
          <a:prstGeom prst="ellipse">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38" name="Rectangle: Top Corners Rounded 37">
            <a:extLst>
              <a:ext uri="{FF2B5EF4-FFF2-40B4-BE49-F238E27FC236}">
                <a16:creationId xmlns:a16="http://schemas.microsoft.com/office/drawing/2014/main" id="{2B30886B-ADA2-4056-8A39-7AA2B2B155C3}"/>
              </a:ext>
            </a:extLst>
          </p:cNvPr>
          <p:cNvSpPr/>
          <p:nvPr/>
        </p:nvSpPr>
        <p:spPr>
          <a:xfrm rot="16200000">
            <a:off x="2868155" y="-472155"/>
            <a:ext cx="728832" cy="5245942"/>
          </a:xfrm>
          <a:prstGeom prst="round2SameRect">
            <a:avLst>
              <a:gd name="adj1" fmla="val 50000"/>
              <a:gd name="adj2" fmla="val 0"/>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rbel" panose="020B0503020204020204" pitchFamily="34" charset="0"/>
            </a:endParaRPr>
          </a:p>
        </p:txBody>
      </p:sp>
      <p:sp>
        <p:nvSpPr>
          <p:cNvPr id="39" name="Oval 38">
            <a:extLst>
              <a:ext uri="{FF2B5EF4-FFF2-40B4-BE49-F238E27FC236}">
                <a16:creationId xmlns:a16="http://schemas.microsoft.com/office/drawing/2014/main" id="{35A9B63E-4CAF-40C3-AF19-4BEFFC2DE3B9}"/>
              </a:ext>
            </a:extLst>
          </p:cNvPr>
          <p:cNvSpPr/>
          <p:nvPr/>
        </p:nvSpPr>
        <p:spPr>
          <a:xfrm>
            <a:off x="5557714" y="1618746"/>
            <a:ext cx="1076570" cy="1076570"/>
          </a:xfrm>
          <a:prstGeom prst="ellipse">
            <a:avLst/>
          </a:prstGeom>
          <a:gradFill flip="none" rotWithShape="1">
            <a:gsLst>
              <a:gs pos="0">
                <a:srgbClr val="26979A">
                  <a:shade val="30000"/>
                  <a:satMod val="115000"/>
                </a:srgbClr>
              </a:gs>
              <a:gs pos="50000">
                <a:srgbClr val="26979A">
                  <a:shade val="67500"/>
                  <a:satMod val="115000"/>
                </a:srgbClr>
              </a:gs>
              <a:gs pos="100000">
                <a:srgbClr val="26979A">
                  <a:shade val="100000"/>
                  <a:satMod val="115000"/>
                </a:srgbClr>
              </a:gs>
            </a:gsLst>
            <a:lin ang="2700000" scaled="1"/>
            <a:tileRect/>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Corbel" panose="020B0503020204020204" pitchFamily="34" charset="0"/>
            </a:endParaRPr>
          </a:p>
        </p:txBody>
      </p:sp>
      <p:sp>
        <p:nvSpPr>
          <p:cNvPr id="40" name="TextBox 39">
            <a:extLst>
              <a:ext uri="{FF2B5EF4-FFF2-40B4-BE49-F238E27FC236}">
                <a16:creationId xmlns:a16="http://schemas.microsoft.com/office/drawing/2014/main" id="{83E0D50E-6552-4920-A8E5-7BC8CBD4FC7B}"/>
              </a:ext>
            </a:extLst>
          </p:cNvPr>
          <p:cNvSpPr txBox="1"/>
          <p:nvPr/>
        </p:nvSpPr>
        <p:spPr>
          <a:xfrm>
            <a:off x="1051133" y="2006092"/>
            <a:ext cx="3428338" cy="307777"/>
          </a:xfrm>
          <a:prstGeom prst="rect">
            <a:avLst/>
          </a:prstGeom>
          <a:noFill/>
        </p:spPr>
        <p:txBody>
          <a:bodyPr wrap="square" lIns="0" tIns="0" rIns="0" bIns="0" rtlCol="0">
            <a:spAutoFit/>
          </a:bodyPr>
          <a:lstStyle/>
          <a:p>
            <a:pPr algn="r"/>
            <a:r>
              <a:rPr lang="da-DK" sz="2000">
                <a:solidFill>
                  <a:schemeClr val="bg1"/>
                </a:solidFill>
                <a:latin typeface="Corbel" panose="020B0503020204020204" pitchFamily="34" charset="0"/>
              </a:rPr>
              <a:t>Docker imazhet</a:t>
            </a:r>
            <a:endParaRPr lang="en-US" sz="2000" dirty="0">
              <a:solidFill>
                <a:schemeClr val="bg1"/>
              </a:solidFill>
              <a:latin typeface="Corbel" panose="020B0503020204020204" pitchFamily="34" charset="0"/>
            </a:endParaRPr>
          </a:p>
        </p:txBody>
      </p:sp>
      <p:sp>
        <p:nvSpPr>
          <p:cNvPr id="41" name="TextBox 40">
            <a:extLst>
              <a:ext uri="{FF2B5EF4-FFF2-40B4-BE49-F238E27FC236}">
                <a16:creationId xmlns:a16="http://schemas.microsoft.com/office/drawing/2014/main" id="{FF13A2C9-068D-4E7F-B4E5-3B5EAE368E64}"/>
              </a:ext>
            </a:extLst>
          </p:cNvPr>
          <p:cNvSpPr txBox="1"/>
          <p:nvPr/>
        </p:nvSpPr>
        <p:spPr>
          <a:xfrm>
            <a:off x="1051133" y="5330519"/>
            <a:ext cx="3428338" cy="307777"/>
          </a:xfrm>
          <a:prstGeom prst="rect">
            <a:avLst/>
          </a:prstGeom>
          <a:noFill/>
        </p:spPr>
        <p:txBody>
          <a:bodyPr wrap="square" lIns="0" tIns="0" rIns="0" bIns="0" rtlCol="0">
            <a:spAutoFit/>
          </a:bodyPr>
          <a:lstStyle/>
          <a:p>
            <a:pPr algn="r"/>
            <a:r>
              <a:rPr lang="da-DK" sz="2000">
                <a:solidFill>
                  <a:schemeClr val="bg1"/>
                </a:solidFill>
                <a:latin typeface="Corbel" panose="020B0503020204020204" pitchFamily="34" charset="0"/>
              </a:rPr>
              <a:t>Publikimi i imazhit</a:t>
            </a:r>
            <a:endParaRPr lang="en-US" sz="2000" dirty="0">
              <a:solidFill>
                <a:schemeClr val="bg1"/>
              </a:solidFill>
              <a:latin typeface="Corbel" panose="020B0503020204020204" pitchFamily="34" charset="0"/>
            </a:endParaRPr>
          </a:p>
        </p:txBody>
      </p:sp>
      <p:sp>
        <p:nvSpPr>
          <p:cNvPr id="42" name="TextBox 41">
            <a:extLst>
              <a:ext uri="{FF2B5EF4-FFF2-40B4-BE49-F238E27FC236}">
                <a16:creationId xmlns:a16="http://schemas.microsoft.com/office/drawing/2014/main" id="{906E230D-AB74-4CDF-8F1E-B9CE3D6CC64D}"/>
              </a:ext>
            </a:extLst>
          </p:cNvPr>
          <p:cNvSpPr txBox="1"/>
          <p:nvPr/>
        </p:nvSpPr>
        <p:spPr>
          <a:xfrm>
            <a:off x="7683500" y="3671412"/>
            <a:ext cx="3428338" cy="307777"/>
          </a:xfrm>
          <a:prstGeom prst="rect">
            <a:avLst/>
          </a:prstGeom>
          <a:noFill/>
        </p:spPr>
        <p:txBody>
          <a:bodyPr wrap="square" lIns="0" tIns="0" rIns="0" bIns="0" rtlCol="0">
            <a:spAutoFit/>
          </a:bodyPr>
          <a:lstStyle/>
          <a:p>
            <a:r>
              <a:rPr lang="da-DK" sz="2000">
                <a:solidFill>
                  <a:schemeClr val="bg1"/>
                </a:solidFill>
                <a:latin typeface="Corbel" panose="020B0503020204020204" pitchFamily="34" charset="0"/>
              </a:rPr>
              <a:t>Etiketimi i imazhit</a:t>
            </a:r>
            <a:endParaRPr lang="en-US" sz="2000" dirty="0">
              <a:solidFill>
                <a:schemeClr val="bg1"/>
              </a:solidFill>
              <a:latin typeface="Corbel" panose="020B0503020204020204" pitchFamily="34" charset="0"/>
            </a:endParaRPr>
          </a:p>
        </p:txBody>
      </p:sp>
      <p:pic>
        <p:nvPicPr>
          <p:cNvPr id="50" name="Graphic 49" descr="Image">
            <a:extLst>
              <a:ext uri="{FF2B5EF4-FFF2-40B4-BE49-F238E27FC236}">
                <a16:creationId xmlns:a16="http://schemas.microsoft.com/office/drawing/2014/main" id="{92276282-D1B5-470F-97E2-4BE5044A51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8819" y="1861166"/>
            <a:ext cx="594360" cy="594360"/>
          </a:xfrm>
          <a:prstGeom prst="rect">
            <a:avLst/>
          </a:prstGeom>
        </p:spPr>
      </p:pic>
      <p:pic>
        <p:nvPicPr>
          <p:cNvPr id="52" name="Graphic 51" descr="Tag">
            <a:extLst>
              <a:ext uri="{FF2B5EF4-FFF2-40B4-BE49-F238E27FC236}">
                <a16:creationId xmlns:a16="http://schemas.microsoft.com/office/drawing/2014/main" id="{8550A4D0-9EBC-4367-AB51-C9FC4D1115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98819" y="3533433"/>
            <a:ext cx="594360" cy="594360"/>
          </a:xfrm>
          <a:prstGeom prst="rect">
            <a:avLst/>
          </a:prstGeom>
        </p:spPr>
      </p:pic>
      <p:pic>
        <p:nvPicPr>
          <p:cNvPr id="54" name="Graphic 53" descr="Checkmark">
            <a:extLst>
              <a:ext uri="{FF2B5EF4-FFF2-40B4-BE49-F238E27FC236}">
                <a16:creationId xmlns:a16="http://schemas.microsoft.com/office/drawing/2014/main" id="{1555BAE1-D919-408A-957E-188D1DC045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15408" y="5197573"/>
            <a:ext cx="594360" cy="594360"/>
          </a:xfrm>
          <a:prstGeom prst="rect">
            <a:avLst/>
          </a:prstGeom>
        </p:spPr>
      </p:pic>
      <p:sp>
        <p:nvSpPr>
          <p:cNvPr id="21" name="Title 1">
            <a:extLst>
              <a:ext uri="{FF2B5EF4-FFF2-40B4-BE49-F238E27FC236}">
                <a16:creationId xmlns:a16="http://schemas.microsoft.com/office/drawing/2014/main" id="{D231E878-98E6-4745-8057-934CC01FAFBC}"/>
              </a:ext>
            </a:extLst>
          </p:cNvPr>
          <p:cNvSpPr>
            <a:spLocks noGrp="1"/>
          </p:cNvSpPr>
          <p:nvPr>
            <p:ph type="title"/>
          </p:nvPr>
        </p:nvSpPr>
        <p:spPr>
          <a:xfrm>
            <a:off x="293148" y="354751"/>
            <a:ext cx="2307178" cy="668308"/>
          </a:xfrm>
        </p:spPr>
        <p:txBody>
          <a:bodyPr>
            <a:normAutofit/>
          </a:bodyPr>
          <a:lstStyle/>
          <a:p>
            <a:pPr algn="ctr"/>
            <a:r>
              <a:rPr lang="en-US" sz="3200">
                <a:solidFill>
                  <a:schemeClr val="bg1"/>
                </a:solidFill>
                <a:latin typeface="Corbel" panose="020B0503020204020204" pitchFamily="34" charset="0"/>
                <a:cs typeface="Calibri Light" panose="020F0302020204030204" pitchFamily="34" charset="0"/>
              </a:rPr>
              <a:t>CLOUD</a:t>
            </a:r>
            <a:endParaRPr lang="en-US" sz="3200" dirty="0">
              <a:solidFill>
                <a:schemeClr val="bg1"/>
              </a:solidFill>
              <a:latin typeface="Corbel" panose="020B0503020204020204" pitchFamily="34" charset="0"/>
              <a:cs typeface="Calibri Light" panose="020F0302020204030204" pitchFamily="34" charset="0"/>
            </a:endParaRPr>
          </a:p>
        </p:txBody>
      </p:sp>
    </p:spTree>
    <p:extLst>
      <p:ext uri="{BB962C8B-B14F-4D97-AF65-F5344CB8AC3E}">
        <p14:creationId xmlns:p14="http://schemas.microsoft.com/office/powerpoint/2010/main" val="126022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EEB26D07-86A7-4473-8F3A-3E83A6C1B205}"/>
              </a:ext>
            </a:extLst>
          </p:cNvPr>
          <p:cNvGrpSpPr/>
          <p:nvPr/>
        </p:nvGrpSpPr>
        <p:grpSpPr>
          <a:xfrm>
            <a:off x="1443940" y="1921580"/>
            <a:ext cx="9309036" cy="3014841"/>
            <a:chOff x="-89088" y="1548612"/>
            <a:chExt cx="9309036" cy="3014841"/>
          </a:xfrm>
        </p:grpSpPr>
        <p:sp>
          <p:nvSpPr>
            <p:cNvPr id="66" name="Oval 65">
              <a:extLst>
                <a:ext uri="{FF2B5EF4-FFF2-40B4-BE49-F238E27FC236}">
                  <a16:creationId xmlns:a16="http://schemas.microsoft.com/office/drawing/2014/main" id="{9831A399-45C5-4006-9611-F13E91E8E351}"/>
                </a:ext>
              </a:extLst>
            </p:cNvPr>
            <p:cNvSpPr/>
            <p:nvPr/>
          </p:nvSpPr>
          <p:spPr>
            <a:xfrm>
              <a:off x="3164629" y="1640795"/>
              <a:ext cx="2783244" cy="2783242"/>
            </a:xfrm>
            <a:prstGeom prst="ellipse">
              <a:avLst/>
            </a:prstGeom>
            <a:gradFill>
              <a:gsLst>
                <a:gs pos="0">
                  <a:srgbClr val="186062"/>
                </a:gs>
                <a:gs pos="57000">
                  <a:srgbClr val="26979A"/>
                </a:gs>
                <a:gs pos="100000">
                  <a:srgbClr val="35C7C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1" name="Arc 70">
              <a:extLst>
                <a:ext uri="{FF2B5EF4-FFF2-40B4-BE49-F238E27FC236}">
                  <a16:creationId xmlns:a16="http://schemas.microsoft.com/office/drawing/2014/main" id="{504A8B99-D1CA-4552-B126-0CCD14B0931A}"/>
                </a:ext>
              </a:extLst>
            </p:cNvPr>
            <p:cNvSpPr/>
            <p:nvPr/>
          </p:nvSpPr>
          <p:spPr>
            <a:xfrm>
              <a:off x="3411113" y="1548612"/>
              <a:ext cx="2828658" cy="3014841"/>
            </a:xfrm>
            <a:prstGeom prst="arc">
              <a:avLst>
                <a:gd name="adj1" fmla="val 17799376"/>
                <a:gd name="adj2" fmla="val 3726741"/>
              </a:avLst>
            </a:prstGeom>
            <a:solidFill>
              <a:srgbClr val="26979A">
                <a:alpha val="5000"/>
              </a:srgbClr>
            </a:solidFill>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72" name="Arc 71">
              <a:extLst>
                <a:ext uri="{FF2B5EF4-FFF2-40B4-BE49-F238E27FC236}">
                  <a16:creationId xmlns:a16="http://schemas.microsoft.com/office/drawing/2014/main" id="{1CB6395E-2135-4D2C-9E27-02FE342DD83E}"/>
                </a:ext>
              </a:extLst>
            </p:cNvPr>
            <p:cNvSpPr/>
            <p:nvPr/>
          </p:nvSpPr>
          <p:spPr>
            <a:xfrm flipH="1">
              <a:off x="2904229" y="1548612"/>
              <a:ext cx="2828658" cy="3014841"/>
            </a:xfrm>
            <a:prstGeom prst="arc">
              <a:avLst>
                <a:gd name="adj1" fmla="val 17799376"/>
                <a:gd name="adj2" fmla="val 3726741"/>
              </a:avLst>
            </a:prstGeom>
            <a:solidFill>
              <a:srgbClr val="26979A">
                <a:alpha val="5000"/>
              </a:srgbClr>
            </a:solidFill>
            <a:ln>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orbel" panose="020B0503020204020204" pitchFamily="34" charset="0"/>
              </a:endParaRPr>
            </a:p>
          </p:txBody>
        </p:sp>
        <p:sp>
          <p:nvSpPr>
            <p:cNvPr id="73" name="Oval 72">
              <a:extLst>
                <a:ext uri="{FF2B5EF4-FFF2-40B4-BE49-F238E27FC236}">
                  <a16:creationId xmlns:a16="http://schemas.microsoft.com/office/drawing/2014/main" id="{85274287-D74F-4843-9243-5BEFCC320989}"/>
                </a:ext>
              </a:extLst>
            </p:cNvPr>
            <p:cNvSpPr/>
            <p:nvPr/>
          </p:nvSpPr>
          <p:spPr>
            <a:xfrm>
              <a:off x="3035859" y="373044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4" name="Oval 73">
              <a:extLst>
                <a:ext uri="{FF2B5EF4-FFF2-40B4-BE49-F238E27FC236}">
                  <a16:creationId xmlns:a16="http://schemas.microsoft.com/office/drawing/2014/main" id="{7E444CB2-5FF8-43D7-BCB6-13FD2187DBBB}"/>
                </a:ext>
              </a:extLst>
            </p:cNvPr>
            <p:cNvSpPr/>
            <p:nvPr/>
          </p:nvSpPr>
          <p:spPr>
            <a:xfrm>
              <a:off x="3062235" y="222638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5" name="Oval 74">
              <a:extLst>
                <a:ext uri="{FF2B5EF4-FFF2-40B4-BE49-F238E27FC236}">
                  <a16:creationId xmlns:a16="http://schemas.microsoft.com/office/drawing/2014/main" id="{9486DA9A-45BB-4A0C-B0B4-B8E442731B78}"/>
                </a:ext>
              </a:extLst>
            </p:cNvPr>
            <p:cNvSpPr/>
            <p:nvPr/>
          </p:nvSpPr>
          <p:spPr>
            <a:xfrm>
              <a:off x="2857136" y="297841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7" name="Oval 76">
              <a:extLst>
                <a:ext uri="{FF2B5EF4-FFF2-40B4-BE49-F238E27FC236}">
                  <a16:creationId xmlns:a16="http://schemas.microsoft.com/office/drawing/2014/main" id="{33D49015-2673-4C63-8BBC-1303E0D89A9A}"/>
                </a:ext>
              </a:extLst>
            </p:cNvPr>
            <p:cNvSpPr/>
            <p:nvPr/>
          </p:nvSpPr>
          <p:spPr>
            <a:xfrm flipH="1">
              <a:off x="5992976" y="222638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8" name="Oval 77">
              <a:extLst>
                <a:ext uri="{FF2B5EF4-FFF2-40B4-BE49-F238E27FC236}">
                  <a16:creationId xmlns:a16="http://schemas.microsoft.com/office/drawing/2014/main" id="{FE6DCCAF-F967-431E-8173-B1F5893BDC0E}"/>
                </a:ext>
              </a:extLst>
            </p:cNvPr>
            <p:cNvSpPr/>
            <p:nvPr/>
          </p:nvSpPr>
          <p:spPr>
            <a:xfrm flipH="1">
              <a:off x="6190267" y="2978416"/>
              <a:ext cx="108000" cy="108000"/>
            </a:xfrm>
            <a:prstGeom prst="ellipse">
              <a:avLst/>
            </a:prstGeom>
            <a:solidFill>
              <a:srgbClr val="2697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orbel" panose="020B0503020204020204" pitchFamily="34" charset="0"/>
              </a:endParaRPr>
            </a:p>
          </p:txBody>
        </p:sp>
        <p:sp>
          <p:nvSpPr>
            <p:cNvPr id="79" name="TextBox 78">
              <a:extLst>
                <a:ext uri="{FF2B5EF4-FFF2-40B4-BE49-F238E27FC236}">
                  <a16:creationId xmlns:a16="http://schemas.microsoft.com/office/drawing/2014/main" id="{072125B4-91C6-420B-B006-B6A0ADB6E349}"/>
                </a:ext>
              </a:extLst>
            </p:cNvPr>
            <p:cNvSpPr txBox="1"/>
            <p:nvPr/>
          </p:nvSpPr>
          <p:spPr>
            <a:xfrm>
              <a:off x="526227" y="2134193"/>
              <a:ext cx="2077035" cy="215444"/>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Krijimi i projektit</a:t>
              </a:r>
              <a:endParaRPr lang="en-US" sz="1400" dirty="0">
                <a:solidFill>
                  <a:schemeClr val="tx2"/>
                </a:solidFill>
                <a:latin typeface="Corbel" panose="020B0503020204020204" pitchFamily="34" charset="0"/>
              </a:endParaRPr>
            </a:p>
          </p:txBody>
        </p:sp>
        <p:cxnSp>
          <p:nvCxnSpPr>
            <p:cNvPr id="80" name="Straight Connector 79">
              <a:extLst>
                <a:ext uri="{FF2B5EF4-FFF2-40B4-BE49-F238E27FC236}">
                  <a16:creationId xmlns:a16="http://schemas.microsoft.com/office/drawing/2014/main" id="{F309118F-6269-460A-A0CF-0AAFE993A825}"/>
                </a:ext>
              </a:extLst>
            </p:cNvPr>
            <p:cNvCxnSpPr>
              <a:cxnSpLocks/>
            </p:cNvCxnSpPr>
            <p:nvPr/>
          </p:nvCxnSpPr>
          <p:spPr>
            <a:xfrm>
              <a:off x="-89088" y="265640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541FF5A-862D-4AC6-9801-EAC0E4DDE97F}"/>
                </a:ext>
              </a:extLst>
            </p:cNvPr>
            <p:cNvCxnSpPr>
              <a:cxnSpLocks/>
            </p:cNvCxnSpPr>
            <p:nvPr/>
          </p:nvCxnSpPr>
          <p:spPr>
            <a:xfrm>
              <a:off x="-89088" y="340843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21C830-7D57-48B7-86C2-61A17D6DB471}"/>
                </a:ext>
              </a:extLst>
            </p:cNvPr>
            <p:cNvCxnSpPr>
              <a:cxnSpLocks/>
            </p:cNvCxnSpPr>
            <p:nvPr/>
          </p:nvCxnSpPr>
          <p:spPr>
            <a:xfrm>
              <a:off x="6476748" y="265640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221CAC2-412A-48F6-B031-8E832CC16AE4}"/>
                </a:ext>
              </a:extLst>
            </p:cNvPr>
            <p:cNvCxnSpPr>
              <a:cxnSpLocks/>
            </p:cNvCxnSpPr>
            <p:nvPr/>
          </p:nvCxnSpPr>
          <p:spPr>
            <a:xfrm>
              <a:off x="6476748" y="3408431"/>
              <a:ext cx="2743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8A25BF46-8F03-408C-B7BF-385D1839DAE9}"/>
                </a:ext>
              </a:extLst>
            </p:cNvPr>
            <p:cNvSpPr txBox="1"/>
            <p:nvPr/>
          </p:nvSpPr>
          <p:spPr>
            <a:xfrm>
              <a:off x="526227" y="2837628"/>
              <a:ext cx="2131415" cy="430887"/>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Krijimi i shërbimit në Cloud Run</a:t>
              </a:r>
              <a:endParaRPr lang="en-US" sz="1400" dirty="0">
                <a:solidFill>
                  <a:schemeClr val="tx2"/>
                </a:solidFill>
                <a:latin typeface="Corbel" panose="020B0503020204020204" pitchFamily="34" charset="0"/>
              </a:endParaRPr>
            </a:p>
          </p:txBody>
        </p:sp>
        <p:sp>
          <p:nvSpPr>
            <p:cNvPr id="85" name="TextBox 84">
              <a:extLst>
                <a:ext uri="{FF2B5EF4-FFF2-40B4-BE49-F238E27FC236}">
                  <a16:creationId xmlns:a16="http://schemas.microsoft.com/office/drawing/2014/main" id="{9541D3D0-F124-461D-852C-EE318A11EDF0}"/>
                </a:ext>
              </a:extLst>
            </p:cNvPr>
            <p:cNvSpPr txBox="1"/>
            <p:nvPr/>
          </p:nvSpPr>
          <p:spPr>
            <a:xfrm>
              <a:off x="526227" y="3598203"/>
              <a:ext cx="2131415" cy="430887"/>
            </a:xfrm>
            <a:prstGeom prst="rect">
              <a:avLst/>
            </a:prstGeom>
            <a:noFill/>
          </p:spPr>
          <p:txBody>
            <a:bodyPr wrap="square" lIns="0" tIns="0" rIns="0" bIns="0" rtlCol="0" anchor="ctr">
              <a:spAutoFit/>
            </a:bodyPr>
            <a:lstStyle/>
            <a:p>
              <a:r>
                <a:rPr lang="en-US" sz="1400">
                  <a:solidFill>
                    <a:schemeClr val="tx2"/>
                  </a:solidFill>
                  <a:latin typeface="Corbel" panose="020B0503020204020204" pitchFamily="34" charset="0"/>
                </a:rPr>
                <a:t>Vendosja e parametrave dhe konfigurimeve</a:t>
              </a:r>
              <a:endParaRPr lang="en-US" sz="1400" dirty="0">
                <a:solidFill>
                  <a:schemeClr val="tx2"/>
                </a:solidFill>
                <a:latin typeface="Corbel" panose="020B0503020204020204" pitchFamily="34" charset="0"/>
              </a:endParaRPr>
            </a:p>
          </p:txBody>
        </p:sp>
        <p:sp>
          <p:nvSpPr>
            <p:cNvPr id="86" name="TextBox 85">
              <a:extLst>
                <a:ext uri="{FF2B5EF4-FFF2-40B4-BE49-F238E27FC236}">
                  <a16:creationId xmlns:a16="http://schemas.microsoft.com/office/drawing/2014/main" id="{91700331-6C24-4439-91D6-1A7AD4FCFE97}"/>
                </a:ext>
              </a:extLst>
            </p:cNvPr>
            <p:cNvSpPr txBox="1"/>
            <p:nvPr/>
          </p:nvSpPr>
          <p:spPr>
            <a:xfrm>
              <a:off x="6535244" y="2026471"/>
              <a:ext cx="2083793" cy="430887"/>
            </a:xfrm>
            <a:prstGeom prst="rect">
              <a:avLst/>
            </a:prstGeom>
            <a:noFill/>
          </p:spPr>
          <p:txBody>
            <a:bodyPr wrap="square" lIns="0" tIns="0" rIns="0" bIns="0" rtlCol="0" anchor="ctr">
              <a:spAutoFit/>
            </a:bodyPr>
            <a:lstStyle/>
            <a:p>
              <a:pPr algn="r"/>
              <a:r>
                <a:rPr lang="en-US" sz="1400">
                  <a:solidFill>
                    <a:schemeClr val="tx2"/>
                  </a:solidFill>
                  <a:latin typeface="Corbel" panose="020B0503020204020204" pitchFamily="34" charset="0"/>
                </a:rPr>
                <a:t>Kontrollimi për gabime gjatë procedurës</a:t>
              </a:r>
              <a:endParaRPr lang="en-US" sz="1400" dirty="0">
                <a:solidFill>
                  <a:schemeClr val="tx2"/>
                </a:solidFill>
                <a:latin typeface="Corbel" panose="020B0503020204020204" pitchFamily="34" charset="0"/>
              </a:endParaRPr>
            </a:p>
          </p:txBody>
        </p:sp>
        <p:sp>
          <p:nvSpPr>
            <p:cNvPr id="87" name="TextBox 86">
              <a:extLst>
                <a:ext uri="{FF2B5EF4-FFF2-40B4-BE49-F238E27FC236}">
                  <a16:creationId xmlns:a16="http://schemas.microsoft.com/office/drawing/2014/main" id="{437029CE-1D17-4914-9E8C-B0ED1E630357}"/>
                </a:ext>
              </a:extLst>
            </p:cNvPr>
            <p:cNvSpPr txBox="1"/>
            <p:nvPr/>
          </p:nvSpPr>
          <p:spPr>
            <a:xfrm>
              <a:off x="6495197" y="2945349"/>
              <a:ext cx="2138350" cy="215444"/>
            </a:xfrm>
            <a:prstGeom prst="rect">
              <a:avLst/>
            </a:prstGeom>
            <a:noFill/>
          </p:spPr>
          <p:txBody>
            <a:bodyPr wrap="square" lIns="0" tIns="0" rIns="0" bIns="0" rtlCol="0" anchor="ctr">
              <a:spAutoFit/>
            </a:bodyPr>
            <a:lstStyle/>
            <a:p>
              <a:pPr algn="r"/>
              <a:r>
                <a:rPr lang="en-US" sz="1400">
                  <a:solidFill>
                    <a:schemeClr val="tx2"/>
                  </a:solidFill>
                  <a:latin typeface="Corbel" panose="020B0503020204020204" pitchFamily="34" charset="0"/>
                </a:rPr>
                <a:t>Vizitimi i ueb shërbimeve</a:t>
              </a:r>
              <a:endParaRPr lang="en-US" sz="1400" dirty="0">
                <a:solidFill>
                  <a:schemeClr val="tx2"/>
                </a:solidFill>
                <a:latin typeface="Corbel" panose="020B0503020204020204" pitchFamily="34" charset="0"/>
              </a:endParaRPr>
            </a:p>
          </p:txBody>
        </p:sp>
        <p:sp>
          <p:nvSpPr>
            <p:cNvPr id="91" name="TextBox 90">
              <a:extLst>
                <a:ext uri="{FF2B5EF4-FFF2-40B4-BE49-F238E27FC236}">
                  <a16:creationId xmlns:a16="http://schemas.microsoft.com/office/drawing/2014/main" id="{E68C2F10-C6F1-4869-8C9D-D5487A31847D}"/>
                </a:ext>
              </a:extLst>
            </p:cNvPr>
            <p:cNvSpPr txBox="1"/>
            <p:nvPr/>
          </p:nvSpPr>
          <p:spPr>
            <a:xfrm>
              <a:off x="3512320" y="2854433"/>
              <a:ext cx="2119360" cy="923330"/>
            </a:xfrm>
            <a:prstGeom prst="rect">
              <a:avLst/>
            </a:prstGeom>
            <a:noFill/>
          </p:spPr>
          <p:txBody>
            <a:bodyPr wrap="square" lIns="0" tIns="0" rIns="0" bIns="0" rtlCol="0">
              <a:spAutoFit/>
            </a:bodyPr>
            <a:lstStyle/>
            <a:p>
              <a:pPr lvl="0" algn="ctr" defTabSz="457200">
                <a:defRPr/>
              </a:pPr>
              <a:r>
                <a:rPr lang="en-US" sz="1200">
                  <a:solidFill>
                    <a:schemeClr val="bg1"/>
                  </a:solidFill>
                  <a:latin typeface="Corbel" panose="020B0503020204020204" pitchFamily="34" charset="0"/>
                  <a:ea typeface="Helvetica Neue" panose="02000503000000020004" pitchFamily="2" charset="0"/>
                  <a:cs typeface="Helvetica Neue" panose="02000503000000020004" pitchFamily="2" charset="0"/>
                </a:rPr>
                <a:t>Cloud Run paraqet nj</a:t>
              </a:r>
              <a:r>
                <a:rPr lang="en-US" sz="1200">
                  <a:solidFill>
                    <a:schemeClr val="bg1"/>
                  </a:solidFill>
                  <a:latin typeface="Corbel" panose="020B0503020204020204" pitchFamily="34" charset="0"/>
                </a:rPr>
                <a:t>ë shërbim të Google Cloud Platform në të cilën mundësohet ekzekutimi i imazheve, që në rastin tone është krijuar me Docker.</a:t>
              </a:r>
              <a:endParaRPr lang="en-US" sz="1200" dirty="0">
                <a:solidFill>
                  <a:schemeClr val="bg1"/>
                </a:solidFill>
                <a:latin typeface="Corbel" panose="020B0503020204020204" pitchFamily="34" charset="0"/>
                <a:ea typeface="Helvetica Neue" panose="02000503000000020004" pitchFamily="2" charset="0"/>
                <a:cs typeface="Helvetica Neue" panose="02000503000000020004" pitchFamily="2" charset="0"/>
              </a:endParaRPr>
            </a:p>
          </p:txBody>
        </p:sp>
      </p:grpSp>
      <p:pic>
        <p:nvPicPr>
          <p:cNvPr id="3" name="Graphic 2" descr="Add">
            <a:extLst>
              <a:ext uri="{FF2B5EF4-FFF2-40B4-BE49-F238E27FC236}">
                <a16:creationId xmlns:a16="http://schemas.microsoft.com/office/drawing/2014/main" id="{6AC6762E-6997-4A04-BAC9-2D4E108C36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1050" y="2386282"/>
            <a:ext cx="457200" cy="457200"/>
          </a:xfrm>
          <a:prstGeom prst="rect">
            <a:avLst/>
          </a:prstGeom>
        </p:spPr>
      </p:pic>
      <p:pic>
        <p:nvPicPr>
          <p:cNvPr id="5" name="Graphic 4" descr="Cloud">
            <a:extLst>
              <a:ext uri="{FF2B5EF4-FFF2-40B4-BE49-F238E27FC236}">
                <a16:creationId xmlns:a16="http://schemas.microsoft.com/office/drawing/2014/main" id="{A9656304-340C-42C8-851A-F8F90B3947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44069" y="3176784"/>
            <a:ext cx="457200" cy="457200"/>
          </a:xfrm>
          <a:prstGeom prst="rect">
            <a:avLst/>
          </a:prstGeom>
        </p:spPr>
      </p:pic>
      <p:pic>
        <p:nvPicPr>
          <p:cNvPr id="7" name="Graphic 6" descr="Single gear">
            <a:extLst>
              <a:ext uri="{FF2B5EF4-FFF2-40B4-BE49-F238E27FC236}">
                <a16:creationId xmlns:a16="http://schemas.microsoft.com/office/drawing/2014/main" id="{F27ED685-EF88-43FD-A6CD-FB985D467F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1050" y="3928813"/>
            <a:ext cx="457200" cy="457200"/>
          </a:xfrm>
          <a:prstGeom prst="rect">
            <a:avLst/>
          </a:prstGeom>
        </p:spPr>
      </p:pic>
      <p:pic>
        <p:nvPicPr>
          <p:cNvPr id="9" name="Graphic 8" descr="Checklist">
            <a:extLst>
              <a:ext uri="{FF2B5EF4-FFF2-40B4-BE49-F238E27FC236}">
                <a16:creationId xmlns:a16="http://schemas.microsoft.com/office/drawing/2014/main" id="{6CB39BC8-F39C-478A-B24D-001C7B8470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90860" y="2424754"/>
            <a:ext cx="457200" cy="457200"/>
          </a:xfrm>
          <a:prstGeom prst="rect">
            <a:avLst/>
          </a:prstGeom>
        </p:spPr>
      </p:pic>
      <p:pic>
        <p:nvPicPr>
          <p:cNvPr id="11" name="Graphic 10" descr="Zoom in">
            <a:extLst>
              <a:ext uri="{FF2B5EF4-FFF2-40B4-BE49-F238E27FC236}">
                <a16:creationId xmlns:a16="http://schemas.microsoft.com/office/drawing/2014/main" id="{5416A910-5289-456D-B204-BEC29C55EC6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90860" y="3186915"/>
            <a:ext cx="457200" cy="457200"/>
          </a:xfrm>
          <a:prstGeom prst="rect">
            <a:avLst/>
          </a:prstGeom>
        </p:spPr>
      </p:pic>
      <p:pic>
        <p:nvPicPr>
          <p:cNvPr id="13" name="Graphic 12" descr="Chevron arrows">
            <a:extLst>
              <a:ext uri="{FF2B5EF4-FFF2-40B4-BE49-F238E27FC236}">
                <a16:creationId xmlns:a16="http://schemas.microsoft.com/office/drawing/2014/main" id="{76FF4C00-717A-42D9-B9D9-E3B846E834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8800" y="2380491"/>
            <a:ext cx="914400" cy="914400"/>
          </a:xfrm>
          <a:prstGeom prst="rect">
            <a:avLst/>
          </a:prstGeom>
        </p:spPr>
      </p:pic>
      <p:sp>
        <p:nvSpPr>
          <p:cNvPr id="14" name="Arc 13">
            <a:extLst>
              <a:ext uri="{FF2B5EF4-FFF2-40B4-BE49-F238E27FC236}">
                <a16:creationId xmlns:a16="http://schemas.microsoft.com/office/drawing/2014/main" id="{683665A2-79DB-40B0-97D6-4CD4A83C0290}"/>
              </a:ext>
            </a:extLst>
          </p:cNvPr>
          <p:cNvSpPr/>
          <p:nvPr/>
        </p:nvSpPr>
        <p:spPr>
          <a:xfrm rot="10800000">
            <a:off x="2250109" y="3817814"/>
            <a:ext cx="1680264" cy="1678319"/>
          </a:xfrm>
          <a:prstGeom prst="arc">
            <a:avLst>
              <a:gd name="adj1" fmla="val 16288117"/>
              <a:gd name="adj2" fmla="val 0"/>
            </a:avLst>
          </a:prstGeom>
          <a:ln>
            <a:solidFill>
              <a:srgbClr val="2697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row: Chevron 63">
            <a:extLst>
              <a:ext uri="{FF2B5EF4-FFF2-40B4-BE49-F238E27FC236}">
                <a16:creationId xmlns:a16="http://schemas.microsoft.com/office/drawing/2014/main" id="{103B212E-8162-4B3B-98D9-AC085F930977}"/>
              </a:ext>
            </a:extLst>
          </p:cNvPr>
          <p:cNvSpPr/>
          <p:nvPr/>
        </p:nvSpPr>
        <p:spPr>
          <a:xfrm rot="10800000" flipH="1">
            <a:off x="3024755"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76" name="Arrow: Chevron 75">
            <a:extLst>
              <a:ext uri="{FF2B5EF4-FFF2-40B4-BE49-F238E27FC236}">
                <a16:creationId xmlns:a16="http://schemas.microsoft.com/office/drawing/2014/main" id="{69F72043-C487-40A5-A5F7-4CAE1C887590}"/>
              </a:ext>
            </a:extLst>
          </p:cNvPr>
          <p:cNvSpPr/>
          <p:nvPr/>
        </p:nvSpPr>
        <p:spPr>
          <a:xfrm rot="10800000" flipH="1">
            <a:off x="3155724"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88" name="Arrow: Chevron 87">
            <a:extLst>
              <a:ext uri="{FF2B5EF4-FFF2-40B4-BE49-F238E27FC236}">
                <a16:creationId xmlns:a16="http://schemas.microsoft.com/office/drawing/2014/main" id="{73FFF416-6F17-4959-A9EF-640467FB3A87}"/>
              </a:ext>
            </a:extLst>
          </p:cNvPr>
          <p:cNvSpPr/>
          <p:nvPr/>
        </p:nvSpPr>
        <p:spPr>
          <a:xfrm rot="10800000" flipH="1">
            <a:off x="3281110" y="5413664"/>
            <a:ext cx="130969" cy="164938"/>
          </a:xfrm>
          <a:prstGeom prst="chevron">
            <a:avLst/>
          </a:prstGeom>
          <a:solidFill>
            <a:srgbClr val="26979A"/>
          </a:solidFill>
          <a:ln>
            <a:noFill/>
          </a:ln>
          <a:effectLst>
            <a:outerShdw blurRad="101600" dist="25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Corbel" panose="020B0503020204020204" pitchFamily="34" charset="0"/>
            </a:endParaRPr>
          </a:p>
        </p:txBody>
      </p:sp>
      <p:sp>
        <p:nvSpPr>
          <p:cNvPr id="143" name="Line 31">
            <a:extLst>
              <a:ext uri="{FF2B5EF4-FFF2-40B4-BE49-F238E27FC236}">
                <a16:creationId xmlns:a16="http://schemas.microsoft.com/office/drawing/2014/main" id="{6664D56A-5EB8-4732-9E37-28C6C4B2684B}"/>
              </a:ext>
            </a:extLst>
          </p:cNvPr>
          <p:cNvSpPr>
            <a:spLocks noChangeShapeType="1"/>
          </p:cNvSpPr>
          <p:nvPr/>
        </p:nvSpPr>
        <p:spPr bwMode="auto">
          <a:xfrm>
            <a:off x="3534612" y="5492200"/>
            <a:ext cx="6088366" cy="0"/>
          </a:xfrm>
          <a:prstGeom prst="line">
            <a:avLst/>
          </a:prstGeom>
          <a:ln>
            <a:solidFill>
              <a:srgbClr val="26979A"/>
            </a:solidFill>
            <a:headEnd type="oval" w="med" len="med"/>
            <a:tailEnd type="oval" w="med" len="me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lIns="0" tIns="0" rIns="0" bIns="0"/>
          <a:lstStyle/>
          <a:p>
            <a:pPr algn="ctr" eaLnBrk="1" hangingPunct="1">
              <a:defRPr/>
            </a:pPr>
            <a:endParaRPr lang="id-ID" sz="1400">
              <a:ea typeface="Heiti SC Light" charset="0"/>
              <a:cs typeface="Heiti SC Light" charset="0"/>
              <a:sym typeface="Gill Sans" charset="0"/>
            </a:endParaRPr>
          </a:p>
        </p:txBody>
      </p:sp>
      <p:sp>
        <p:nvSpPr>
          <p:cNvPr id="148" name="Oval 147">
            <a:extLst>
              <a:ext uri="{FF2B5EF4-FFF2-40B4-BE49-F238E27FC236}">
                <a16:creationId xmlns:a16="http://schemas.microsoft.com/office/drawing/2014/main" id="{B14F1F00-E3DE-47CC-8A5D-C451E24860A9}"/>
              </a:ext>
            </a:extLst>
          </p:cNvPr>
          <p:cNvSpPr/>
          <p:nvPr/>
        </p:nvSpPr>
        <p:spPr>
          <a:xfrm>
            <a:off x="3464579" y="5413664"/>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1" name="Oval 150">
            <a:extLst>
              <a:ext uri="{FF2B5EF4-FFF2-40B4-BE49-F238E27FC236}">
                <a16:creationId xmlns:a16="http://schemas.microsoft.com/office/drawing/2014/main" id="{54118DCA-7C6F-457C-9559-A6F394331713}"/>
              </a:ext>
            </a:extLst>
          </p:cNvPr>
          <p:cNvSpPr/>
          <p:nvPr/>
        </p:nvSpPr>
        <p:spPr>
          <a:xfrm>
            <a:off x="5487688" y="5427490"/>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2" name="Oval 151">
            <a:extLst>
              <a:ext uri="{FF2B5EF4-FFF2-40B4-BE49-F238E27FC236}">
                <a16:creationId xmlns:a16="http://schemas.microsoft.com/office/drawing/2014/main" id="{A0AE456A-E19F-418C-8E1E-42F1C29F6754}"/>
              </a:ext>
            </a:extLst>
          </p:cNvPr>
          <p:cNvSpPr/>
          <p:nvPr/>
        </p:nvSpPr>
        <p:spPr>
          <a:xfrm>
            <a:off x="7514426" y="5419747"/>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3" name="Oval 152">
            <a:extLst>
              <a:ext uri="{FF2B5EF4-FFF2-40B4-BE49-F238E27FC236}">
                <a16:creationId xmlns:a16="http://schemas.microsoft.com/office/drawing/2014/main" id="{9521768E-E17B-45CC-8018-B8E0F846106F}"/>
              </a:ext>
            </a:extLst>
          </p:cNvPr>
          <p:cNvSpPr/>
          <p:nvPr/>
        </p:nvSpPr>
        <p:spPr>
          <a:xfrm>
            <a:off x="9547422" y="5427490"/>
            <a:ext cx="151112" cy="151112"/>
          </a:xfrm>
          <a:prstGeom prst="ellipse">
            <a:avLst/>
          </a:prstGeom>
          <a:solidFill>
            <a:srgbClr val="26979A"/>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TextBox 157">
            <a:extLst>
              <a:ext uri="{FF2B5EF4-FFF2-40B4-BE49-F238E27FC236}">
                <a16:creationId xmlns:a16="http://schemas.microsoft.com/office/drawing/2014/main" id="{82FC1D56-08F7-48DF-876E-593A26311CB7}"/>
              </a:ext>
            </a:extLst>
          </p:cNvPr>
          <p:cNvSpPr txBox="1"/>
          <p:nvPr/>
        </p:nvSpPr>
        <p:spPr>
          <a:xfrm>
            <a:off x="3237787" y="5657138"/>
            <a:ext cx="593649"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Region</a:t>
            </a:r>
            <a:endParaRPr lang="en-US" sz="1400" dirty="0">
              <a:solidFill>
                <a:schemeClr val="tx2"/>
              </a:solidFill>
              <a:latin typeface="Corbel" panose="020B0503020204020204" pitchFamily="34" charset="0"/>
            </a:endParaRPr>
          </a:p>
        </p:txBody>
      </p:sp>
      <p:sp>
        <p:nvSpPr>
          <p:cNvPr id="159" name="TextBox 158">
            <a:extLst>
              <a:ext uri="{FF2B5EF4-FFF2-40B4-BE49-F238E27FC236}">
                <a16:creationId xmlns:a16="http://schemas.microsoft.com/office/drawing/2014/main" id="{01042F41-1263-477F-BC5D-8649688EEB57}"/>
              </a:ext>
            </a:extLst>
          </p:cNvPr>
          <p:cNvSpPr txBox="1"/>
          <p:nvPr/>
        </p:nvSpPr>
        <p:spPr>
          <a:xfrm>
            <a:off x="4919755" y="5652111"/>
            <a:ext cx="1286977"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Authentication</a:t>
            </a:r>
            <a:endParaRPr lang="en-US" sz="1400" dirty="0">
              <a:solidFill>
                <a:schemeClr val="tx2"/>
              </a:solidFill>
              <a:latin typeface="Corbel" panose="020B0503020204020204" pitchFamily="34" charset="0"/>
            </a:endParaRPr>
          </a:p>
        </p:txBody>
      </p:sp>
      <p:sp>
        <p:nvSpPr>
          <p:cNvPr id="160" name="TextBox 159">
            <a:extLst>
              <a:ext uri="{FF2B5EF4-FFF2-40B4-BE49-F238E27FC236}">
                <a16:creationId xmlns:a16="http://schemas.microsoft.com/office/drawing/2014/main" id="{5CB168E1-92EE-4A13-AAA0-2CDEDE7F821F}"/>
              </a:ext>
            </a:extLst>
          </p:cNvPr>
          <p:cNvSpPr txBox="1"/>
          <p:nvPr/>
        </p:nvSpPr>
        <p:spPr>
          <a:xfrm>
            <a:off x="6863129" y="5653635"/>
            <a:ext cx="1453706"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Memory Allocated</a:t>
            </a:r>
            <a:endParaRPr lang="en-US" sz="1400" dirty="0">
              <a:solidFill>
                <a:schemeClr val="tx2"/>
              </a:solidFill>
              <a:latin typeface="Corbel" panose="020B0503020204020204" pitchFamily="34" charset="0"/>
            </a:endParaRPr>
          </a:p>
        </p:txBody>
      </p:sp>
      <p:sp>
        <p:nvSpPr>
          <p:cNvPr id="161" name="TextBox 160">
            <a:extLst>
              <a:ext uri="{FF2B5EF4-FFF2-40B4-BE49-F238E27FC236}">
                <a16:creationId xmlns:a16="http://schemas.microsoft.com/office/drawing/2014/main" id="{447D6CB4-0199-4D12-AFDF-0A5AEB29E396}"/>
              </a:ext>
            </a:extLst>
          </p:cNvPr>
          <p:cNvSpPr txBox="1"/>
          <p:nvPr/>
        </p:nvSpPr>
        <p:spPr>
          <a:xfrm>
            <a:off x="8946350" y="5657138"/>
            <a:ext cx="1344510" cy="215444"/>
          </a:xfrm>
          <a:prstGeom prst="rect">
            <a:avLst/>
          </a:prstGeom>
          <a:noFill/>
        </p:spPr>
        <p:txBody>
          <a:bodyPr wrap="square" lIns="0" tIns="0" rIns="0" bIns="0" rtlCol="0" anchor="ctr">
            <a:spAutoFit/>
          </a:bodyPr>
          <a:lstStyle/>
          <a:p>
            <a:pPr algn="ctr"/>
            <a:r>
              <a:rPr lang="en-US" sz="1400">
                <a:solidFill>
                  <a:schemeClr val="tx2"/>
                </a:solidFill>
                <a:latin typeface="Corbel" panose="020B0503020204020204" pitchFamily="34" charset="0"/>
              </a:rPr>
              <a:t>Request Timeout</a:t>
            </a:r>
            <a:endParaRPr lang="en-US" sz="1400" dirty="0">
              <a:solidFill>
                <a:schemeClr val="tx2"/>
              </a:solidFill>
              <a:latin typeface="Corbel" panose="020B0503020204020204" pitchFamily="34" charset="0"/>
            </a:endParaRPr>
          </a:p>
        </p:txBody>
      </p:sp>
      <p:sp>
        <p:nvSpPr>
          <p:cNvPr id="162" name="Title 1">
            <a:extLst>
              <a:ext uri="{FF2B5EF4-FFF2-40B4-BE49-F238E27FC236}">
                <a16:creationId xmlns:a16="http://schemas.microsoft.com/office/drawing/2014/main" id="{C2EE7E58-C9A6-4743-A5EE-B896E15E6CDC}"/>
              </a:ext>
            </a:extLst>
          </p:cNvPr>
          <p:cNvSpPr>
            <a:spLocks noGrp="1"/>
          </p:cNvSpPr>
          <p:nvPr>
            <p:ph type="title"/>
          </p:nvPr>
        </p:nvSpPr>
        <p:spPr>
          <a:xfrm>
            <a:off x="293148" y="354751"/>
            <a:ext cx="2307178" cy="668308"/>
          </a:xfrm>
        </p:spPr>
        <p:txBody>
          <a:bodyPr>
            <a:normAutofit/>
          </a:bodyPr>
          <a:lstStyle/>
          <a:p>
            <a:pPr algn="ctr"/>
            <a:r>
              <a:rPr lang="en-US" sz="3200">
                <a:solidFill>
                  <a:srgbClr val="208082"/>
                </a:solidFill>
                <a:latin typeface="Corbel" panose="020B0503020204020204" pitchFamily="34" charset="0"/>
                <a:cs typeface="Calibri Light" panose="020F0302020204030204" pitchFamily="34" charset="0"/>
              </a:rPr>
              <a:t>CLOUD</a:t>
            </a:r>
            <a:endParaRPr lang="en-US" sz="3200" dirty="0">
              <a:solidFill>
                <a:srgbClr val="208082"/>
              </a:solidFill>
              <a:latin typeface="Corbel" panose="020B0503020204020204" pitchFamily="34" charset="0"/>
              <a:cs typeface="Calibri Light" panose="020F0302020204030204" pitchFamily="34" charset="0"/>
            </a:endParaRPr>
          </a:p>
        </p:txBody>
      </p:sp>
    </p:spTree>
    <p:extLst>
      <p:ext uri="{BB962C8B-B14F-4D97-AF65-F5344CB8AC3E}">
        <p14:creationId xmlns:p14="http://schemas.microsoft.com/office/powerpoint/2010/main" val="139765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1000"/>
                                        <p:tgtEl>
                                          <p:spTgt spid="162"/>
                                        </p:tgtEl>
                                      </p:cBhvr>
                                    </p:animEffect>
                                    <p:anim calcmode="lin" valueType="num">
                                      <p:cBhvr>
                                        <p:cTn id="8" dur="1000" fill="hold"/>
                                        <p:tgtEl>
                                          <p:spTgt spid="162"/>
                                        </p:tgtEl>
                                        <p:attrNameLst>
                                          <p:attrName>ppt_x</p:attrName>
                                        </p:attrNameLst>
                                      </p:cBhvr>
                                      <p:tavLst>
                                        <p:tav tm="0">
                                          <p:val>
                                            <p:strVal val="#ppt_x"/>
                                          </p:val>
                                        </p:tav>
                                        <p:tav tm="100000">
                                          <p:val>
                                            <p:strVal val="#ppt_x"/>
                                          </p:val>
                                        </p:tav>
                                      </p:tavLst>
                                    </p:anim>
                                    <p:anim calcmode="lin" valueType="num">
                                      <p:cBhvr>
                                        <p:cTn id="9"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5BCA3CD2-43DA-4B6C-B20F-FD092F6EC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6820" y="1124419"/>
            <a:ext cx="2878094" cy="4714629"/>
          </a:xfrm>
          <a:prstGeom prst="rect">
            <a:avLst/>
          </a:prstGeom>
        </p:spPr>
      </p:pic>
      <p:sp>
        <p:nvSpPr>
          <p:cNvPr id="10" name="Right Triangle 9">
            <a:extLst>
              <a:ext uri="{FF2B5EF4-FFF2-40B4-BE49-F238E27FC236}">
                <a16:creationId xmlns:a16="http://schemas.microsoft.com/office/drawing/2014/main" id="{099101DE-F7BB-4BE3-99C9-BCDCC8713420}"/>
              </a:ext>
            </a:extLst>
          </p:cNvPr>
          <p:cNvSpPr/>
          <p:nvPr/>
        </p:nvSpPr>
        <p:spPr>
          <a:xfrm rot="5400000">
            <a:off x="6765120" y="2491997"/>
            <a:ext cx="152761" cy="156368"/>
          </a:xfrm>
          <a:prstGeom prst="rtTriangle">
            <a:avLst/>
          </a:prstGeom>
          <a:solidFill>
            <a:srgbClr val="103F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E6D89081-B190-4017-B497-EAB532C4D491}"/>
              </a:ext>
            </a:extLst>
          </p:cNvPr>
          <p:cNvSpPr/>
          <p:nvPr/>
        </p:nvSpPr>
        <p:spPr>
          <a:xfrm rot="5400000">
            <a:off x="6765120" y="4056875"/>
            <a:ext cx="152761" cy="156368"/>
          </a:xfrm>
          <a:prstGeom prst="rtTriangle">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F1964BDF-75E1-45B4-BB92-B3D644AA1204}"/>
              </a:ext>
            </a:extLst>
          </p:cNvPr>
          <p:cNvSpPr/>
          <p:nvPr/>
        </p:nvSpPr>
        <p:spPr>
          <a:xfrm rot="5400000">
            <a:off x="6765120" y="5684483"/>
            <a:ext cx="152761" cy="156368"/>
          </a:xfrm>
          <a:prstGeom prst="rtTriangle">
            <a:avLst/>
          </a:prstGeom>
          <a:solidFill>
            <a:srgbClr val="208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A081DB5C-A40A-4043-B4FE-E1F569611C4A}"/>
              </a:ext>
            </a:extLst>
          </p:cNvPr>
          <p:cNvPicPr>
            <a:picLocks noChangeAspect="1"/>
          </p:cNvPicPr>
          <p:nvPr/>
        </p:nvPicPr>
        <p:blipFill>
          <a:blip r:embed="rId4"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622143" y="437864"/>
            <a:ext cx="3061995" cy="6174042"/>
          </a:xfrm>
          <a:prstGeom prst="rect">
            <a:avLst/>
          </a:prstGeom>
        </p:spPr>
      </p:pic>
      <p:sp>
        <p:nvSpPr>
          <p:cNvPr id="9" name="Rectangle 8">
            <a:extLst>
              <a:ext uri="{FF2B5EF4-FFF2-40B4-BE49-F238E27FC236}">
                <a16:creationId xmlns:a16="http://schemas.microsoft.com/office/drawing/2014/main" id="{CF6377FE-AF26-40B2-8303-E639FE7CF20A}"/>
              </a:ext>
            </a:extLst>
          </p:cNvPr>
          <p:cNvSpPr/>
          <p:nvPr/>
        </p:nvSpPr>
        <p:spPr>
          <a:xfrm>
            <a:off x="1106714" y="1236101"/>
            <a:ext cx="5812971" cy="1276950"/>
          </a:xfrm>
          <a:prstGeom prst="rect">
            <a:avLst/>
          </a:prstGeom>
          <a:solidFill>
            <a:srgbClr val="103F4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1" name="Rectangle 10">
            <a:extLst>
              <a:ext uri="{FF2B5EF4-FFF2-40B4-BE49-F238E27FC236}">
                <a16:creationId xmlns:a16="http://schemas.microsoft.com/office/drawing/2014/main" id="{FD7CD50A-5E2A-4385-90F0-4D5902159314}"/>
              </a:ext>
            </a:extLst>
          </p:cNvPr>
          <p:cNvSpPr/>
          <p:nvPr/>
        </p:nvSpPr>
        <p:spPr>
          <a:xfrm>
            <a:off x="1106714" y="2790415"/>
            <a:ext cx="5812971" cy="1276950"/>
          </a:xfrm>
          <a:prstGeom prst="rect">
            <a:avLst/>
          </a:prstGeom>
          <a:solidFill>
            <a:srgbClr val="18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
        <p:nvSpPr>
          <p:cNvPr id="13" name="Rectangle 12">
            <a:extLst>
              <a:ext uri="{FF2B5EF4-FFF2-40B4-BE49-F238E27FC236}">
                <a16:creationId xmlns:a16="http://schemas.microsoft.com/office/drawing/2014/main" id="{0F89FB09-3FF4-428C-98E9-8F0BFD5A146E}"/>
              </a:ext>
            </a:extLst>
          </p:cNvPr>
          <p:cNvSpPr/>
          <p:nvPr/>
        </p:nvSpPr>
        <p:spPr>
          <a:xfrm>
            <a:off x="1106714" y="4417672"/>
            <a:ext cx="5812971" cy="1276950"/>
          </a:xfrm>
          <a:prstGeom prst="rect">
            <a:avLst/>
          </a:prstGeom>
          <a:solidFill>
            <a:srgbClr val="2080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p>
        </p:txBody>
      </p:sp>
    </p:spTree>
    <p:extLst>
      <p:ext uri="{BB962C8B-B14F-4D97-AF65-F5344CB8AC3E}">
        <p14:creationId xmlns:p14="http://schemas.microsoft.com/office/powerpoint/2010/main" val="817538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729</Words>
  <Application>Microsoft Office PowerPoint</Application>
  <PresentationFormat>Widescreen</PresentationFormat>
  <Paragraphs>82</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Bahnschrift Light</vt:lpstr>
      <vt:lpstr>Calibri</vt:lpstr>
      <vt:lpstr>Calibri Light</vt:lpstr>
      <vt:lpstr>Corbel</vt:lpstr>
      <vt:lpstr>Wingdings</vt:lpstr>
      <vt:lpstr>Office Theme</vt:lpstr>
      <vt:lpstr>PowerPoint Presentation</vt:lpstr>
      <vt:lpstr>Defense of the Ancients 2</vt:lpstr>
      <vt:lpstr>HAPAT E REALIZIMIT TE PROJEKTIT</vt:lpstr>
      <vt:lpstr>DATA SETI</vt:lpstr>
      <vt:lpstr>PARA PROCESIM</vt:lpstr>
      <vt:lpstr>ALGORITMI</vt:lpstr>
      <vt:lpstr>CLOUD</vt:lpstr>
      <vt:lpstr>CLOUD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Armijn Beek</dc:creator>
  <cp:lastModifiedBy>Nora Ibrahimi</cp:lastModifiedBy>
  <cp:revision>92</cp:revision>
  <dcterms:created xsi:type="dcterms:W3CDTF">2019-12-28T12:37:49Z</dcterms:created>
  <dcterms:modified xsi:type="dcterms:W3CDTF">2019-12-29T12:34:53Z</dcterms:modified>
</cp:coreProperties>
</file>